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Lst>
  <p:notesMasterIdLst>
    <p:notesMasterId r:id="rId77"/>
  </p:notesMasterIdLst>
  <p:sldIdLst>
    <p:sldId id="304" r:id="rId3"/>
    <p:sldId id="305" r:id="rId4"/>
    <p:sldId id="259" r:id="rId5"/>
    <p:sldId id="260" r:id="rId6"/>
    <p:sldId id="261" r:id="rId7"/>
    <p:sldId id="311" r:id="rId8"/>
    <p:sldId id="312" r:id="rId9"/>
    <p:sldId id="313" r:id="rId10"/>
    <p:sldId id="306" r:id="rId11"/>
    <p:sldId id="315" r:id="rId12"/>
    <p:sldId id="314" r:id="rId13"/>
    <p:sldId id="334" r:id="rId14"/>
    <p:sldId id="335" r:id="rId15"/>
    <p:sldId id="336" r:id="rId16"/>
    <p:sldId id="337" r:id="rId17"/>
    <p:sldId id="307" r:id="rId18"/>
    <p:sldId id="310" r:id="rId19"/>
    <p:sldId id="316" r:id="rId20"/>
    <p:sldId id="317" r:id="rId21"/>
    <p:sldId id="263" r:id="rId22"/>
    <p:sldId id="308" r:id="rId23"/>
    <p:sldId id="264" r:id="rId24"/>
    <p:sldId id="265" r:id="rId25"/>
    <p:sldId id="318" r:id="rId26"/>
    <p:sldId id="319" r:id="rId27"/>
    <p:sldId id="320" r:id="rId28"/>
    <p:sldId id="321" r:id="rId29"/>
    <p:sldId id="322" r:id="rId30"/>
    <p:sldId id="323" r:id="rId31"/>
    <p:sldId id="324" r:id="rId32"/>
    <p:sldId id="325" r:id="rId33"/>
    <p:sldId id="326" r:id="rId34"/>
    <p:sldId id="327" r:id="rId35"/>
    <p:sldId id="328" r:id="rId36"/>
    <p:sldId id="309" r:id="rId37"/>
    <p:sldId id="268" r:id="rId38"/>
    <p:sldId id="299" r:id="rId39"/>
    <p:sldId id="338" r:id="rId40"/>
    <p:sldId id="342" r:id="rId41"/>
    <p:sldId id="369" r:id="rId42"/>
    <p:sldId id="368" r:id="rId43"/>
    <p:sldId id="367" r:id="rId44"/>
    <p:sldId id="366" r:id="rId45"/>
    <p:sldId id="365" r:id="rId46"/>
    <p:sldId id="364" r:id="rId47"/>
    <p:sldId id="363" r:id="rId48"/>
    <p:sldId id="362" r:id="rId49"/>
    <p:sldId id="361" r:id="rId50"/>
    <p:sldId id="360" r:id="rId51"/>
    <p:sldId id="359" r:id="rId52"/>
    <p:sldId id="358" r:id="rId53"/>
    <p:sldId id="357" r:id="rId54"/>
    <p:sldId id="356" r:id="rId55"/>
    <p:sldId id="355" r:id="rId56"/>
    <p:sldId id="354" r:id="rId57"/>
    <p:sldId id="353" r:id="rId58"/>
    <p:sldId id="352" r:id="rId59"/>
    <p:sldId id="351" r:id="rId60"/>
    <p:sldId id="350" r:id="rId61"/>
    <p:sldId id="349" r:id="rId62"/>
    <p:sldId id="348" r:id="rId63"/>
    <p:sldId id="347" r:id="rId64"/>
    <p:sldId id="346" r:id="rId65"/>
    <p:sldId id="345" r:id="rId66"/>
    <p:sldId id="344" r:id="rId67"/>
    <p:sldId id="343" r:id="rId68"/>
    <p:sldId id="341" r:id="rId69"/>
    <p:sldId id="340" r:id="rId70"/>
    <p:sldId id="339" r:id="rId71"/>
    <p:sldId id="329" r:id="rId72"/>
    <p:sldId id="330" r:id="rId73"/>
    <p:sldId id="300" r:id="rId74"/>
    <p:sldId id="370" r:id="rId75"/>
    <p:sldId id="333" r:id="rId76"/>
  </p:sldIdLst>
  <p:sldSz cx="9144000" cy="5143500" type="screen16x9"/>
  <p:notesSz cx="6858000" cy="9144000"/>
  <p:defaultText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71" autoAdjust="0"/>
    <p:restoredTop sz="79771" autoAdjust="0"/>
  </p:normalViewPr>
  <p:slideViewPr>
    <p:cSldViewPr>
      <p:cViewPr varScale="1">
        <p:scale>
          <a:sx n="141" d="100"/>
          <a:sy n="141" d="100"/>
        </p:scale>
        <p:origin x="-132" y="-10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ED480C-F612-4A46-A007-95E20FB2BDDF}" type="datetimeFigureOut">
              <a:rPr lang="en-US" smtClean="0"/>
              <a:pPr/>
              <a:t>7/24/2013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D77727-1FBB-44D0-8DD9-DAE5152BD184}" type="slidenum">
              <a:rPr lang="en-US" smtClean="0"/>
              <a:pPr/>
              <a:t>‹#›</a:t>
            </a:fld>
            <a:endParaRPr lang="en-US"/>
          </a:p>
        </p:txBody>
      </p:sp>
    </p:spTree>
    <p:extLst>
      <p:ext uri="{BB962C8B-B14F-4D97-AF65-F5344CB8AC3E}">
        <p14:creationId xmlns:p14="http://schemas.microsoft.com/office/powerpoint/2010/main" val="3030127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everyone. My name is Matt</a:t>
            </a:r>
            <a:r>
              <a:rPr lang="en-US" baseline="0" dirty="0" smtClean="0"/>
              <a:t> Pettineo and this is my coworker David Neubelt, and we’re both lead graphics and engine programmers at Ready At Dawn Studios. Today we’re going to talk a bit about the technology and organization behind the material pipeline that we’ve developed for our upcoming game, The Order: 1886.</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2</a:t>
            </a:fld>
            <a:endParaRPr lang="en-US"/>
          </a:p>
        </p:txBody>
      </p:sp>
    </p:spTree>
    <p:extLst>
      <p:ext uri="{BB962C8B-B14F-4D97-AF65-F5344CB8AC3E}">
        <p14:creationId xmlns:p14="http://schemas.microsoft.com/office/powerpoint/2010/main" val="2244663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ended up implementing a BRDF based on</a:t>
            </a:r>
            <a:r>
              <a:rPr lang="en-US" baseline="0" dirty="0" smtClean="0"/>
              <a:t> Michael </a:t>
            </a:r>
            <a:r>
              <a:rPr lang="en-US" sz="1200" b="0" i="0" u="none" strike="noStrike" kern="1200" baseline="0" dirty="0" err="1" smtClean="0">
                <a:solidFill>
                  <a:schemeClr val="tx1"/>
                </a:solidFill>
                <a:latin typeface="+mn-lt"/>
                <a:ea typeface="+mn-ea"/>
                <a:cs typeface="+mn-cs"/>
              </a:rPr>
              <a:t>Ashikhmin’s</a:t>
            </a:r>
            <a:r>
              <a:rPr lang="en-US" sz="1200" b="0" i="0" u="none" strike="noStrike" kern="1200" baseline="0" dirty="0" smtClean="0">
                <a:solidFill>
                  <a:schemeClr val="tx1"/>
                </a:solidFill>
                <a:latin typeface="+mn-lt"/>
                <a:ea typeface="+mn-ea"/>
                <a:cs typeface="+mn-cs"/>
              </a:rPr>
              <a:t> work that was presented in his paper entitled “Distribution-based BRDF’s” from 2007. The distribution term is an inverted Gaussian, which gives us the grazing specular response observed in the photo reference. We also offset the curve a bit in order to provide a soft specular at front-facing angles. Initially we attempted to use a Smith geometry term, however the results weren’t very encouraging. Ultimately we decided that it didn’t make sense to have a </a:t>
            </a:r>
            <a:r>
              <a:rPr lang="en-US" sz="1200" b="0" i="0" u="none" strike="noStrike" kern="1200" baseline="0" dirty="0" err="1" smtClean="0">
                <a:solidFill>
                  <a:schemeClr val="tx1"/>
                </a:solidFill>
                <a:latin typeface="+mn-lt"/>
                <a:ea typeface="+mn-ea"/>
                <a:cs typeface="+mn-cs"/>
              </a:rPr>
              <a:t>microfacet</a:t>
            </a:r>
            <a:r>
              <a:rPr lang="en-US" sz="1200" b="0" i="0" u="none" strike="noStrike" kern="1200" baseline="0" dirty="0" smtClean="0">
                <a:solidFill>
                  <a:schemeClr val="tx1"/>
                </a:solidFill>
                <a:latin typeface="+mn-lt"/>
                <a:ea typeface="+mn-ea"/>
                <a:cs typeface="+mn-cs"/>
              </a:rPr>
              <a:t> geometry term for a material like velvet, where the material is composed of translucent fibers that are perpendicular to the surface. This follows </a:t>
            </a:r>
            <a:r>
              <a:rPr lang="en-US" sz="1200" b="0" i="0" u="none" strike="noStrike" kern="1200" baseline="0" dirty="0" err="1" smtClean="0">
                <a:solidFill>
                  <a:schemeClr val="tx1"/>
                </a:solidFill>
                <a:latin typeface="+mn-lt"/>
                <a:ea typeface="+mn-ea"/>
                <a:cs typeface="+mn-cs"/>
              </a:rPr>
              <a:t>Ashikhmin’s</a:t>
            </a:r>
            <a:r>
              <a:rPr lang="en-US" sz="1200" b="0" i="0" u="none" strike="noStrike" kern="1200" baseline="0" dirty="0" smtClean="0">
                <a:solidFill>
                  <a:schemeClr val="tx1"/>
                </a:solidFill>
                <a:latin typeface="+mn-lt"/>
                <a:ea typeface="+mn-ea"/>
                <a:cs typeface="+mn-cs"/>
              </a:rPr>
              <a:t> results, who felt that a geometry term wasn’t necessary and fit his distribution to measured without using one.</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11</a:t>
            </a:fld>
            <a:endParaRPr lang="en-US"/>
          </a:p>
        </p:txBody>
      </p:sp>
    </p:spTree>
    <p:extLst>
      <p:ext uri="{BB962C8B-B14F-4D97-AF65-F5344CB8AC3E}">
        <p14:creationId xmlns:p14="http://schemas.microsoft.com/office/powerpoint/2010/main" val="4269991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we’re going to talk a bit about specular aliasing. I’m sure most of you by now are familiar with the issue outlined on the slide, which is that physically-based specular models combined with high-frequency normal maps makes for some very sad developers. Fortunately there has been some good research in this area, and we have some options for mitigating this issue.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12</a:t>
            </a:fld>
            <a:endParaRPr lang="en-US"/>
          </a:p>
        </p:txBody>
      </p:sp>
    </p:spTree>
    <p:extLst>
      <p:ext uri="{BB962C8B-B14F-4D97-AF65-F5344CB8AC3E}">
        <p14:creationId xmlns:p14="http://schemas.microsoft.com/office/powerpoint/2010/main" val="47137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remedy the issue in</a:t>
            </a:r>
            <a:r>
              <a:rPr lang="en-US" baseline="0" dirty="0" smtClean="0"/>
              <a:t> our own engine, we followed an approach similar to what Stephen Hill and Stephen </a:t>
            </a:r>
            <a:r>
              <a:rPr lang="en-US" baseline="0" dirty="0" err="1" smtClean="0"/>
              <a:t>McAuley</a:t>
            </a:r>
            <a:r>
              <a:rPr lang="en-US" baseline="0" dirty="0" smtClean="0"/>
              <a:t> presented last year at SIGGRAPH.  </a:t>
            </a:r>
            <a:r>
              <a:rPr lang="en-US" dirty="0" smtClean="0"/>
              <a:t>Almost all of our</a:t>
            </a:r>
            <a:r>
              <a:rPr lang="en-US" baseline="0" dirty="0" smtClean="0"/>
              <a:t> materials use roughness maps that are auto-generated by content build pipeline, which is due to the compositing system that we’re going to talk about in a bit. This gives as an opportunity to modify the roughness values stored in the lower-resolution </a:t>
            </a:r>
            <a:r>
              <a:rPr lang="en-US" baseline="0" dirty="0" err="1" smtClean="0"/>
              <a:t>mip</a:t>
            </a:r>
            <a:r>
              <a:rPr lang="en-US" baseline="0" dirty="0" smtClean="0"/>
              <a:t> levels in such a way as to reduce aliasing. This gives us improved visuals with no additional storage or runtime cost.</a:t>
            </a:r>
            <a:br>
              <a:rPr lang="en-US" baseline="0" dirty="0" smtClean="0"/>
            </a:br>
            <a:r>
              <a:rPr lang="en-US" baseline="0" dirty="0" smtClean="0"/>
              <a:t/>
            </a:r>
            <a:br>
              <a:rPr lang="en-US" baseline="0" dirty="0" smtClean="0"/>
            </a:br>
            <a:r>
              <a:rPr lang="en-US" baseline="0" dirty="0" smtClean="0"/>
              <a:t>However instead of adjusting our roughness values by pre-baking </a:t>
            </a:r>
            <a:r>
              <a:rPr lang="en-US" baseline="0" dirty="0" err="1" smtClean="0"/>
              <a:t>Toksvig</a:t>
            </a:r>
            <a:r>
              <a:rPr lang="en-US" baseline="0" dirty="0" smtClean="0"/>
              <a:t> or CLEAN, we came up with a different approach based on </a:t>
            </a:r>
            <a:r>
              <a:rPr lang="en-US" dirty="0" smtClean="0"/>
              <a:t>“Frequency Domain Normal Map Filtering” by Han et al.  The basic concept behind this paper is that you can convolve</a:t>
            </a:r>
            <a:r>
              <a:rPr lang="en-US" baseline="0" dirty="0" smtClean="0"/>
              <a:t> a BRDF with a normal distribution function in order to produce an effective BRDF that considers all normal within that NDF. So if you can represent all normal map </a:t>
            </a:r>
            <a:r>
              <a:rPr lang="en-US" baseline="0" dirty="0" err="1" smtClean="0"/>
              <a:t>texels</a:t>
            </a:r>
            <a:r>
              <a:rPr lang="en-US" baseline="0" dirty="0" smtClean="0"/>
              <a:t> within the footprint of a given pixel as and NDF and then convolve it, you’ll get the correct, </a:t>
            </a:r>
            <a:r>
              <a:rPr lang="en-US" baseline="0" dirty="0" err="1" smtClean="0"/>
              <a:t>antialiased</a:t>
            </a:r>
            <a:r>
              <a:rPr lang="en-US" baseline="0" dirty="0" smtClean="0"/>
              <a:t> result for that pixel. Of convolutions in the spatial domain are expensive, so Han utilized spherical harmonics to perform the convolution in the frequency domain. With spherical harmonics the convolution of a function with a radially symmetric kernel can be achieved with a simple dot product, which was demonstrated Ravi </a:t>
            </a:r>
            <a:r>
              <a:rPr lang="en-US" baseline="0" dirty="0" err="1" smtClean="0"/>
              <a:t>Ramamoorthi</a:t>
            </a:r>
            <a:r>
              <a:rPr lang="en-US" baseline="0" dirty="0" smtClean="0"/>
              <a:t> back in 2001.</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13</a:t>
            </a:fld>
            <a:endParaRPr lang="en-US"/>
          </a:p>
        </p:txBody>
      </p:sp>
    </p:spTree>
    <p:extLst>
      <p:ext uri="{BB962C8B-B14F-4D97-AF65-F5344CB8AC3E}">
        <p14:creationId xmlns:p14="http://schemas.microsoft.com/office/powerpoint/2010/main" val="279565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Working purely in spherical</a:t>
            </a:r>
            <a:r>
              <a:rPr lang="en-US" baseline="0" dirty="0" smtClean="0"/>
              <a:t> harmonics isn’t a practical option for </a:t>
            </a:r>
            <a:r>
              <a:rPr lang="en-US" baseline="0" dirty="0" err="1" smtClean="0"/>
              <a:t>specular</a:t>
            </a:r>
            <a:r>
              <a:rPr lang="en-US" baseline="0" dirty="0" smtClean="0"/>
              <a:t> BRDF’s, since a prohibitive number of coefficients would be required to avoid attenuation of higher frequencies. Instead, Han represented NDF’s using the von-</a:t>
            </a:r>
            <a:r>
              <a:rPr lang="en-US" baseline="0" dirty="0" err="1" smtClean="0"/>
              <a:t>Mises</a:t>
            </a:r>
            <a:r>
              <a:rPr lang="en-US" baseline="0" dirty="0" smtClean="0"/>
              <a:t> Distribution which is basically a normalized Gaussian distribution located on the surface of a sphere. If we also approximate a </a:t>
            </a:r>
            <a:r>
              <a:rPr lang="en-US" baseline="0" dirty="0" err="1" smtClean="0"/>
              <a:t>specular</a:t>
            </a:r>
            <a:r>
              <a:rPr lang="en-US" baseline="0" dirty="0" smtClean="0"/>
              <a:t> BRDF as a Gaussian, we can then convolve the two Gaussians in the frequency domain to determine compute a new Gaussian representing the effective BRDF. By relating these new Gaussian with old Gaussian we can actually represent the effective BRDF as a modification of the roughness value, which is how we compute the modified roughness that we store in our roughness maps. This conceptually similar to what Michael </a:t>
            </a:r>
            <a:r>
              <a:rPr lang="en-US" baseline="0" dirty="0" err="1" smtClean="0"/>
              <a:t>Toksvig</a:t>
            </a:r>
            <a:r>
              <a:rPr lang="en-US" baseline="0" dirty="0" smtClean="0"/>
              <a:t> proposed in his technical report.</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14</a:t>
            </a:fld>
            <a:endParaRPr lang="en-US"/>
          </a:p>
        </p:txBody>
      </p:sp>
    </p:spTree>
    <p:extLst>
      <p:ext uri="{BB962C8B-B14F-4D97-AF65-F5344CB8AC3E}">
        <p14:creationId xmlns:p14="http://schemas.microsoft.com/office/powerpoint/2010/main" val="2780953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a quick comparison of how</a:t>
            </a:r>
            <a:r>
              <a:rPr lang="en-US" baseline="0" dirty="0" smtClean="0"/>
              <a:t> our technique looks when used with our shading model. The images show a flat plane lit by two point lights, with a high-frequency normal map that is being minified by the texture filtering hardware. The leftmost image has no </a:t>
            </a:r>
            <a:r>
              <a:rPr lang="en-US" baseline="0" dirty="0" err="1" smtClean="0"/>
              <a:t>specular</a:t>
            </a:r>
            <a:r>
              <a:rPr lang="en-US" baseline="0" dirty="0" smtClean="0"/>
              <a:t> </a:t>
            </a:r>
            <a:r>
              <a:rPr lang="en-US" baseline="0" dirty="0" err="1" smtClean="0"/>
              <a:t>antialiasing</a:t>
            </a:r>
            <a:r>
              <a:rPr lang="en-US" baseline="0" dirty="0" smtClean="0"/>
              <a:t>, the middle shows our method, and the rightmost image uses </a:t>
            </a:r>
            <a:r>
              <a:rPr lang="en-US" baseline="0" dirty="0" err="1" smtClean="0"/>
              <a:t>mipmapped</a:t>
            </a:r>
            <a:r>
              <a:rPr lang="en-US" baseline="0" dirty="0" smtClean="0"/>
              <a:t> texture-space lighting. It may be difficult to see on the slide, but our technique significantly reduces aliasing and compares well to the ground truth render. We have more comparison images in our course notes if you’re interested, or better yet you can download the sample code and see the results in motion.</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15</a:t>
            </a:fld>
            <a:endParaRPr lang="en-US"/>
          </a:p>
        </p:txBody>
      </p:sp>
    </p:spTree>
    <p:extLst>
      <p:ext uri="{BB962C8B-B14F-4D97-AF65-F5344CB8AC3E}">
        <p14:creationId xmlns:p14="http://schemas.microsoft.com/office/powerpoint/2010/main" val="2021589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Needed</a:t>
            </a:r>
            <a:r>
              <a:rPr lang="en-US" baseline="0" dirty="0" smtClean="0"/>
              <a:t> a fast solution for bringing in high quality detail maps into the engine quickly. Initially, we looked into off the shelf solutions but we found most laser scanning methods to be too noisy and not high enough resolution. We developed a material scanner in-house based on photometric stereo techniques to capture the high fidelity normal detail.</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16</a:t>
            </a:fld>
            <a:endParaRPr lang="en-US"/>
          </a:p>
        </p:txBody>
      </p:sp>
    </p:spTree>
    <p:extLst>
      <p:ext uri="{BB962C8B-B14F-4D97-AF65-F5344CB8AC3E}">
        <p14:creationId xmlns:p14="http://schemas.microsoft.com/office/powerpoint/2010/main" val="45736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scanner has a custom built light controller hooked up to the PC. The PC controls the lights and the camera to take pictures in unison. The pictures are stored on the PC and the normal/albedo solver is run after all 10 pictures from the 10 different lights have been collected.</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18</a:t>
            </a:fld>
            <a:endParaRPr lang="en-US"/>
          </a:p>
        </p:txBody>
      </p:sp>
    </p:spTree>
    <p:extLst>
      <p:ext uri="{BB962C8B-B14F-4D97-AF65-F5344CB8AC3E}">
        <p14:creationId xmlns:p14="http://schemas.microsoft.com/office/powerpoint/2010/main" val="2355402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you’d like to learn more on how we calibrated the system please refer to</a:t>
            </a:r>
            <a:r>
              <a:rPr lang="en-US" baseline="0" dirty="0" smtClean="0"/>
              <a:t> the course notes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19</a:t>
            </a:fld>
            <a:endParaRPr lang="en-US"/>
          </a:p>
        </p:txBody>
      </p:sp>
    </p:spTree>
    <p:extLst>
      <p:ext uri="{BB962C8B-B14F-4D97-AF65-F5344CB8AC3E}">
        <p14:creationId xmlns:p14="http://schemas.microsoft.com/office/powerpoint/2010/main" val="2491483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3 stacked images representing</a:t>
            </a:r>
            <a:r>
              <a:rPr lang="en-US" baseline="0" dirty="0" smtClean="0"/>
              <a:t> each part. Or maybe, add a picture of the material editor</a:t>
            </a:r>
          </a:p>
        </p:txBody>
      </p:sp>
      <p:sp>
        <p:nvSpPr>
          <p:cNvPr id="4" name="Slide Number Placeholder 3"/>
          <p:cNvSpPr>
            <a:spLocks noGrp="1"/>
          </p:cNvSpPr>
          <p:nvPr>
            <p:ph type="sldNum" sz="quarter" idx="10"/>
          </p:nvPr>
        </p:nvSpPr>
        <p:spPr/>
        <p:txBody>
          <a:bodyPr/>
          <a:lstStyle/>
          <a:p>
            <a:fld id="{4CD77727-1FBB-44D0-8DD9-DAE5152BD184}" type="slidenum">
              <a:rPr lang="en-US" smtClean="0"/>
              <a:pPr/>
              <a:t>20</a:t>
            </a:fld>
            <a:endParaRPr lang="en-US"/>
          </a:p>
        </p:txBody>
      </p:sp>
    </p:spTree>
    <p:extLst>
      <p:ext uri="{BB962C8B-B14F-4D97-AF65-F5344CB8AC3E}">
        <p14:creationId xmlns:p14="http://schemas.microsoft.com/office/powerpoint/2010/main" val="2414943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23</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 like to start</a:t>
            </a:r>
            <a:r>
              <a:rPr lang="en-US" baseline="0" dirty="0" smtClean="0"/>
              <a:t> off by briefly providing a bit of info about our project and our studio. The Order is a brand-new IP that we’re developing in-house at Ready At Dawn, and it takes place in an </a:t>
            </a:r>
            <a:r>
              <a:rPr lang="en-US" baseline="0" dirty="0" err="1" smtClean="0"/>
              <a:t>altenate</a:t>
            </a:r>
            <a:r>
              <a:rPr lang="en-US" baseline="0" dirty="0" smtClean="0"/>
              <a:t>-history version of 18</a:t>
            </a:r>
            <a:r>
              <a:rPr lang="en-US" baseline="30000" dirty="0" smtClean="0"/>
              <a:t>th</a:t>
            </a:r>
            <a:r>
              <a:rPr lang="en-US" baseline="0" dirty="0" smtClean="0"/>
              <a:t> century London. What this means is that we have a mix of older fabrics, hairstyles, and locations mixed in with somewhat futuristic technology and effects. We’re exclusive to the PlayStation 4, which means we’re strictly targeting a very modern GPU feature set and we’re free to tailor our technology to that level of performance and flexibility. The game is using a new version of our in-house engine, and we have a team of about 80 developers currently working on the project.</a:t>
            </a:r>
          </a:p>
        </p:txBody>
      </p:sp>
      <p:sp>
        <p:nvSpPr>
          <p:cNvPr id="4" name="Slide Number Placeholder 3"/>
          <p:cNvSpPr>
            <a:spLocks noGrp="1"/>
          </p:cNvSpPr>
          <p:nvPr>
            <p:ph type="sldNum" sz="quarter" idx="10"/>
          </p:nvPr>
        </p:nvSpPr>
        <p:spPr/>
        <p:txBody>
          <a:bodyPr/>
          <a:lstStyle/>
          <a:p>
            <a:fld id="{4CD77727-1FBB-44D0-8DD9-DAE5152BD184}" type="slidenum">
              <a:rPr lang="en-US" smtClean="0"/>
              <a:pPr/>
              <a:t>3</a:t>
            </a:fld>
            <a:endParaRPr lang="en-US"/>
          </a:p>
        </p:txBody>
      </p:sp>
    </p:spTree>
    <p:extLst>
      <p:ext uri="{BB962C8B-B14F-4D97-AF65-F5344CB8AC3E}">
        <p14:creationId xmlns:p14="http://schemas.microsoft.com/office/powerpoint/2010/main" val="4248193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24</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25</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26</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27</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28</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29</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30</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31</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32</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33</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the intro is out of the way, let’s dive</a:t>
            </a:r>
            <a:r>
              <a:rPr lang="en-US" baseline="0" dirty="0" smtClean="0"/>
              <a:t> right into some technical details about our shading model. Our default specular model is a Cook-Torrance </a:t>
            </a:r>
            <a:r>
              <a:rPr lang="en-US" baseline="0" dirty="0" err="1" smtClean="0"/>
              <a:t>microfacet</a:t>
            </a:r>
            <a:r>
              <a:rPr lang="en-US" baseline="0" dirty="0" smtClean="0"/>
              <a:t> BRDF, which we’ve been using some form of Cook-Torrance for nearly 2 years now. For our distribution term we’re using the GGX distribution described in Walter’s paper from 2007. We’re also using the matching Smith geometry term derived in the same paper, which is specifically formulated to ensure that the BRDF is normalized. For the most part we only have small tweaks and optimizations to the model presented in the paper, so I won’t go into full details here. If you’re interested, we have formulas and sample code in our course notes.</a:t>
            </a:r>
            <a:br>
              <a:rPr lang="en-US" baseline="0" dirty="0" smtClean="0"/>
            </a:br>
            <a:r>
              <a:rPr lang="en-US" baseline="0" dirty="0" smtClean="0"/>
              <a:t/>
            </a:r>
            <a:br>
              <a:rPr lang="en-US" baseline="0" dirty="0" smtClean="0"/>
            </a:br>
            <a:r>
              <a:rPr lang="en-US" baseline="0" dirty="0" smtClean="0"/>
              <a:t>As for the diffuse, we’re currently using standard </a:t>
            </a:r>
            <a:r>
              <a:rPr lang="en-US" baseline="0" dirty="0" err="1" smtClean="0"/>
              <a:t>Lambertian</a:t>
            </a:r>
            <a:r>
              <a:rPr lang="en-US" baseline="0" dirty="0" smtClean="0"/>
              <a:t> diffuse. To balance it with our specular model, we multiply it with the inverse of the specular intensity.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4</a:t>
            </a:fld>
            <a:endParaRPr lang="en-US"/>
          </a:p>
        </p:txBody>
      </p:sp>
    </p:spTree>
    <p:extLst>
      <p:ext uri="{BB962C8B-B14F-4D97-AF65-F5344CB8AC3E}">
        <p14:creationId xmlns:p14="http://schemas.microsoft.com/office/powerpoint/2010/main" val="1979012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template system (templates are “pure” versions of materials, several variants of each template using inheritance,</a:t>
            </a:r>
            <a:r>
              <a:rPr lang="en-US" baseline="0" dirty="0" smtClean="0"/>
              <a:t> </a:t>
            </a:r>
            <a:r>
              <a:rPr lang="en-US" dirty="0" smtClean="0"/>
              <a:t>used as building blocks</a:t>
            </a:r>
            <a:r>
              <a:rPr lang="en-US" baseline="0" dirty="0" smtClean="0"/>
              <a:t> for compositing together complex materials)</a:t>
            </a:r>
            <a:endParaRPr lang="en-US" dirty="0" smtClean="0"/>
          </a:p>
        </p:txBody>
      </p:sp>
      <p:sp>
        <p:nvSpPr>
          <p:cNvPr id="4" name="Slide Number Placeholder 3"/>
          <p:cNvSpPr>
            <a:spLocks noGrp="1"/>
          </p:cNvSpPr>
          <p:nvPr>
            <p:ph type="sldNum" sz="quarter" idx="10"/>
          </p:nvPr>
        </p:nvSpPr>
        <p:spPr/>
        <p:txBody>
          <a:bodyPr/>
          <a:lstStyle/>
          <a:p>
            <a:fld id="{4CD77727-1FBB-44D0-8DD9-DAE5152BD184}" type="slidenum">
              <a:rPr lang="en-US" smtClean="0"/>
              <a:pPr/>
              <a:t>34</a:t>
            </a:fld>
            <a:endParaRPr lang="en-US"/>
          </a:p>
        </p:txBody>
      </p:sp>
    </p:spTree>
    <p:extLst>
      <p:ext uri="{BB962C8B-B14F-4D97-AF65-F5344CB8AC3E}">
        <p14:creationId xmlns:p14="http://schemas.microsoft.com/office/powerpoint/2010/main" val="10467070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a:t>
            </a:r>
            <a:r>
              <a:rPr lang="en-US" baseline="0" dirty="0" smtClean="0"/>
              <a:t> we will talk about our material compositing pipeline, which is colloquially referred to as “The Smasher” around the office.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Compositing is an offline process for generating parameter maps for materials, none of it is performed at runtime. Essentially in our material editor we allow for a “stack” of composited</a:t>
            </a:r>
            <a:r>
              <a:rPr lang="en-US" baseline="0" dirty="0" smtClean="0"/>
              <a:t> materials, similar to a series of layers in Photoshop. The material parameters from those layers are then used to generate texture maps containing parameter values. The parameter values can come from textures in the source materials, or from parameters defined in the material asset file. The blending of parameters is controlled by blend masks provided for each layer in the stack, as well as a few other controls. </a:t>
            </a:r>
            <a:r>
              <a:rPr lang="en-US" dirty="0" smtClean="0"/>
              <a:t>Everything could really be done in Photoshop if you wanted to,</a:t>
            </a:r>
            <a:r>
              <a:rPr lang="en-US" baseline="0" dirty="0" smtClean="0"/>
              <a:t> but it would be much more cumbersome.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also support compositing materials with different BRDFs, but only for a subset of our BRDFs.</a:t>
            </a:r>
            <a:r>
              <a:rPr lang="en-US" baseline="0" dirty="0" smtClean="0"/>
              <a:t> Anisotropic and GGX are similar since they’re essentially the same BRDF, but cloth was more tricky. Currently for cloth compositing we compute lighting twice, once with the cloth BRDF and again with GGX, and then blend the results using a blending map generated by the compositing pipeline.</a:t>
            </a:r>
            <a:endParaRPr lang="en-US" dirty="0" smtClean="0"/>
          </a:p>
          <a:p>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36</a:t>
            </a:fld>
            <a:endParaRPr lang="en-US"/>
          </a:p>
        </p:txBody>
      </p:sp>
    </p:spTree>
    <p:extLst>
      <p:ext uri="{BB962C8B-B14F-4D97-AF65-F5344CB8AC3E}">
        <p14:creationId xmlns:p14="http://schemas.microsoft.com/office/powerpoint/2010/main" val="15921070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texture maps output by our compositing pipeline. Other</a:t>
            </a:r>
            <a:r>
              <a:rPr lang="en-US" baseline="0" dirty="0" smtClean="0"/>
              <a:t> parameters supported by our material model, such as RGB opacity, can be specified in the material itself but will not be composited using the blend maps.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37</a:t>
            </a:fld>
            <a:endParaRPr lang="en-US"/>
          </a:p>
        </p:txBody>
      </p:sp>
    </p:spTree>
    <p:extLst>
      <p:ext uri="{BB962C8B-B14F-4D97-AF65-F5344CB8AC3E}">
        <p14:creationId xmlns:p14="http://schemas.microsoft.com/office/powerpoint/2010/main" val="1241274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materials</a:t>
            </a:r>
            <a:r>
              <a:rPr lang="en-US" baseline="0" dirty="0" smtClean="0"/>
              <a:t> also support a runtime layer-blending system. We support up to 4 layers per material, and each layer has full inheritance and compositing support. Typically an artist will derive a layer from a base material asset, which allows them to quickly assemble multi-layered materials from completely unique material assets.</a:t>
            </a:r>
            <a:br>
              <a:rPr lang="en-US" baseline="0" dirty="0" smtClean="0"/>
            </a:br>
            <a:r>
              <a:rPr lang="en-US" baseline="0" dirty="0" smtClean="0"/>
              <a:t/>
            </a:r>
            <a:br>
              <a:rPr lang="en-US" baseline="0" dirty="0" smtClean="0"/>
            </a:br>
            <a:r>
              <a:rPr lang="en-US" baseline="0" dirty="0" smtClean="0"/>
              <a:t>The contribution of each layer is primarily driven by dedicated vertex color channel, which is used in conjunction with blend maps and height maps to determine the final alpha value. In certain cases we also blend in layers based on runtime-generated maps.  One notable example of this is our a damage system, which uses accumulated bullet decals to gradually reveal an underlying layer on environment materials.</a:t>
            </a:r>
          </a:p>
          <a:p>
            <a:endParaRPr lang="en-US" baseline="0" dirty="0" smtClean="0"/>
          </a:p>
          <a:p>
            <a:r>
              <a:rPr lang="en-US" baseline="0" dirty="0" smtClean="0"/>
              <a:t>On the right is a screenshot of a multi-layer material being edited </a:t>
            </a:r>
          </a:p>
        </p:txBody>
      </p:sp>
      <p:sp>
        <p:nvSpPr>
          <p:cNvPr id="4" name="Slide Number Placeholder 3"/>
          <p:cNvSpPr>
            <a:spLocks noGrp="1"/>
          </p:cNvSpPr>
          <p:nvPr>
            <p:ph type="sldNum" sz="quarter" idx="10"/>
          </p:nvPr>
        </p:nvSpPr>
        <p:spPr/>
        <p:txBody>
          <a:bodyPr/>
          <a:lstStyle/>
          <a:p>
            <a:fld id="{4CD77727-1FBB-44D0-8DD9-DAE5152BD184}" type="slidenum">
              <a:rPr lang="en-US" smtClean="0"/>
              <a:pPr/>
              <a:t>70</a:t>
            </a:fld>
            <a:endParaRPr lang="en-US"/>
          </a:p>
        </p:txBody>
      </p:sp>
    </p:spTree>
    <p:extLst>
      <p:ext uri="{BB962C8B-B14F-4D97-AF65-F5344CB8AC3E}">
        <p14:creationId xmlns:p14="http://schemas.microsoft.com/office/powerpoint/2010/main" val="26396917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an example of runtime layering being used in one of our test levels. The base layer is a tiling brick material, which would look boring and repetitive on its own. To add some break up and variety, a layer of thick mortar is blended in on top of the brick.  Finally we have a layer of wetness and water that’s added on top of both of the mortar and the brick. Since our game takes place in London, wet bricks and stone is something that we find ourselves using quite often.</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71</a:t>
            </a:fld>
            <a:endParaRPr lang="en-US"/>
          </a:p>
        </p:txBody>
      </p:sp>
    </p:spTree>
    <p:extLst>
      <p:ext uri="{BB962C8B-B14F-4D97-AF65-F5344CB8AC3E}">
        <p14:creationId xmlns:p14="http://schemas.microsoft.com/office/powerpoint/2010/main" val="1620337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 tile-based forward renderer in our engine, which makes</a:t>
            </a:r>
            <a:r>
              <a:rPr lang="en-US" baseline="0" dirty="0" smtClean="0"/>
              <a:t> it easy for us to support multiple BRDF’s in order to express a wider variety of material types. We have another Cook-Torrance specular model, except we use a Beckmann distribution that follows the formulation from the Walter paper. He have an anisotropic variant of GGX, which is based on the material from Disney’s presentation at the shading course last year. For hair we’re using </a:t>
            </a:r>
            <a:r>
              <a:rPr lang="en-US" baseline="0" dirty="0" err="1" smtClean="0"/>
              <a:t>Kajiya</a:t>
            </a:r>
            <a:r>
              <a:rPr lang="en-US" baseline="0" dirty="0" smtClean="0"/>
              <a:t>-Kay at the moment, with an added secondary specular lobe to simulate the secondary specular exhibited by the </a:t>
            </a:r>
            <a:r>
              <a:rPr lang="en-US" baseline="0" dirty="0" err="1" smtClean="0"/>
              <a:t>Marschner</a:t>
            </a:r>
            <a:r>
              <a:rPr lang="en-US" baseline="0" dirty="0" smtClean="0"/>
              <a:t> model. Our skin </a:t>
            </a:r>
            <a:r>
              <a:rPr lang="en-US" baseline="0" dirty="0" err="1" smtClean="0"/>
              <a:t>BRDFis</a:t>
            </a:r>
            <a:r>
              <a:rPr lang="en-US" baseline="0" dirty="0" smtClean="0"/>
              <a:t> based off of Eric </a:t>
            </a:r>
            <a:r>
              <a:rPr lang="en-US" baseline="0" dirty="0" err="1" smtClean="0"/>
              <a:t>Penner’s</a:t>
            </a:r>
            <a:r>
              <a:rPr lang="en-US" baseline="0" dirty="0" smtClean="0"/>
              <a:t> work on pre-integrated skin shading, which essentially pre-integrates the scattering term into a lookup texture that’s indexed at runtime in the </a:t>
            </a:r>
            <a:r>
              <a:rPr lang="en-US" baseline="0" dirty="0" err="1" smtClean="0"/>
              <a:t>shader</a:t>
            </a:r>
            <a:r>
              <a:rPr lang="en-US" baseline="0" dirty="0" smtClean="0"/>
              <a:t>. Finally we have a cloth BRDF, which I’ll elaborate on in a few slides.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5</a:t>
            </a:fld>
            <a:endParaRPr lang="en-US"/>
          </a:p>
        </p:txBody>
      </p:sp>
    </p:spTree>
    <p:extLst>
      <p:ext uri="{BB962C8B-B14F-4D97-AF65-F5344CB8AC3E}">
        <p14:creationId xmlns:p14="http://schemas.microsoft.com/office/powerpoint/2010/main" val="2058679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screenshot showing our skin shading </a:t>
            </a:r>
            <a:r>
              <a:rPr lang="en-US" smtClean="0"/>
              <a:t>model being. </a:t>
            </a:r>
            <a:r>
              <a:rPr lang="en-US" dirty="0" smtClean="0"/>
              <a:t>used on one of our principle characters.  You can see the scattering pretty clearly on the nose</a:t>
            </a:r>
            <a:r>
              <a:rPr lang="en-US" baseline="0" dirty="0" smtClean="0"/>
              <a:t> and cheeks</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6</a:t>
            </a:fld>
            <a:endParaRPr lang="en-US"/>
          </a:p>
        </p:txBody>
      </p:sp>
    </p:spTree>
    <p:extLst>
      <p:ext uri="{BB962C8B-B14F-4D97-AF65-F5344CB8AC3E}">
        <p14:creationId xmlns:p14="http://schemas.microsoft.com/office/powerpoint/2010/main" val="341559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issue we had to tackle with our skin shading was using our pre-integrated diffuse scattering term</a:t>
            </a:r>
            <a:r>
              <a:rPr lang="en-US" baseline="0" dirty="0" smtClean="0"/>
              <a:t> with our spherical harmonics lighting probes. Fortunately this is pretty simple to do with SH if you already know how to compute standard diffuse irradiance. With SH you can convolve a radially-symmetrical kernel with a lighting environment using a simple dot product, and for standard diffuse you use a clamped cosine as a kernel. All you need to do this is a representation of your kernel as zonal harmonics, so we compute that by numerically integrating the diffuse scattering function with the zonal harmonics basis functions. We then store those ZH coefficients in a lookup texture parameterized by surface curvature, and at runtime we sample the appropriate coefficients and use them to perform the dot product with the lighting environment stored in the probe.</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7</a:t>
            </a:fld>
            <a:endParaRPr lang="en-US"/>
          </a:p>
        </p:txBody>
      </p:sp>
    </p:spTree>
    <p:extLst>
      <p:ext uri="{BB962C8B-B14F-4D97-AF65-F5344CB8AC3E}">
        <p14:creationId xmlns:p14="http://schemas.microsoft.com/office/powerpoint/2010/main" val="1571028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comparison image that shows a character being lit only by a diffuse SH</a:t>
            </a:r>
            <a:r>
              <a:rPr lang="en-US" baseline="0" dirty="0" smtClean="0"/>
              <a:t> probe, with no specular. The left image is using a standard cosine kernel, and as you can see the skin looks unnaturally hard due to the lack of subsurface scattering. On the right we use the pre-integrated diffuse coefficients, and as you can see the result is much more natural.</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8</a:t>
            </a:fld>
            <a:endParaRPr lang="en-US"/>
          </a:p>
        </p:txBody>
      </p:sp>
    </p:spTree>
    <p:extLst>
      <p:ext uri="{BB962C8B-B14F-4D97-AF65-F5344CB8AC3E}">
        <p14:creationId xmlns:p14="http://schemas.microsoft.com/office/powerpoint/2010/main" val="61446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up,</a:t>
            </a:r>
            <a:r>
              <a:rPr lang="en-US" dirty="0" smtClean="0"/>
              <a:t> I’m going to talk</a:t>
            </a:r>
            <a:r>
              <a:rPr lang="en-US" baseline="0" dirty="0" smtClean="0"/>
              <a:t> a bit about our cloth shading. </a:t>
            </a:r>
            <a:endParaRPr lang="en-US" dirty="0"/>
          </a:p>
        </p:txBody>
      </p:sp>
      <p:sp>
        <p:nvSpPr>
          <p:cNvPr id="4" name="Slide Number Placeholder 3"/>
          <p:cNvSpPr>
            <a:spLocks noGrp="1"/>
          </p:cNvSpPr>
          <p:nvPr>
            <p:ph type="sldNum" sz="quarter" idx="10"/>
          </p:nvPr>
        </p:nvSpPr>
        <p:spPr/>
        <p:txBody>
          <a:bodyPr/>
          <a:lstStyle/>
          <a:p>
            <a:fld id="{4CD77727-1FBB-44D0-8DD9-DAE5152BD184}" type="slidenum">
              <a:rPr lang="en-US" smtClean="0"/>
              <a:pPr/>
              <a:t>9</a:t>
            </a:fld>
            <a:endParaRPr lang="en-US"/>
          </a:p>
        </p:txBody>
      </p:sp>
    </p:spTree>
    <p:extLst>
      <p:ext uri="{BB962C8B-B14F-4D97-AF65-F5344CB8AC3E}">
        <p14:creationId xmlns:p14="http://schemas.microsoft.com/office/powerpoint/2010/main" val="1035031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were developing our cloth </a:t>
            </a:r>
            <a:r>
              <a:rPr lang="en-US" baseline="0" dirty="0" err="1" smtClean="0"/>
              <a:t>shader</a:t>
            </a:r>
            <a:r>
              <a:rPr lang="en-US" baseline="0" dirty="0" smtClean="0"/>
              <a:t>, we took some high-resolution photos of some real-world material samples in order to observe the key properties of those fabrics. On the right you see photograph of velvet wrapped around a cylinder, with the camera and light both placed at the same angle. The most noticeable aspect is the strong grazing specular on the edge of the cloth, which is due to asperity scattering through fibers that point away from the surface. For the front-facing areas there’s actually very little specular contribution, which is shows that the specular response is actually backwards compared to a typical </a:t>
            </a:r>
            <a:r>
              <a:rPr lang="en-US" baseline="0" dirty="0" err="1" smtClean="0"/>
              <a:t>microfacet</a:t>
            </a:r>
            <a:r>
              <a:rPr lang="en-US" baseline="0" dirty="0" smtClean="0"/>
              <a:t> BRDF. In fact to the right of velvet we have a rendering of a cylinder under the same lighting conditions using a Cook-Torrance BRDF with roughness of 1.0, and as you can see the reflectance is highest at the center and falls off towards the edges.</a:t>
            </a:r>
          </a:p>
        </p:txBody>
      </p:sp>
      <p:sp>
        <p:nvSpPr>
          <p:cNvPr id="4" name="Slide Number Placeholder 3"/>
          <p:cNvSpPr>
            <a:spLocks noGrp="1"/>
          </p:cNvSpPr>
          <p:nvPr>
            <p:ph type="sldNum" sz="quarter" idx="10"/>
          </p:nvPr>
        </p:nvSpPr>
        <p:spPr/>
        <p:txBody>
          <a:bodyPr/>
          <a:lstStyle/>
          <a:p>
            <a:fld id="{4CD77727-1FBB-44D0-8DD9-DAE5152BD184}" type="slidenum">
              <a:rPr lang="en-US" smtClean="0"/>
              <a:pPr/>
              <a:t>10</a:t>
            </a:fld>
            <a:endParaRPr lang="en-US"/>
          </a:p>
        </p:txBody>
      </p:sp>
    </p:spTree>
    <p:extLst>
      <p:ext uri="{BB962C8B-B14F-4D97-AF65-F5344CB8AC3E}">
        <p14:creationId xmlns:p14="http://schemas.microsoft.com/office/powerpoint/2010/main" val="591033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00250" y="1238251"/>
            <a:ext cx="6286500" cy="195899"/>
          </a:xfrm>
          <a:prstGeom prst="rect">
            <a:avLst/>
          </a:prstGeom>
        </p:spPr>
      </p:pic>
      <p:sp>
        <p:nvSpPr>
          <p:cNvPr id="2" name="Title 1"/>
          <p:cNvSpPr>
            <a:spLocks noGrp="1"/>
          </p:cNvSpPr>
          <p:nvPr>
            <p:ph type="ctrTitle"/>
          </p:nvPr>
        </p:nvSpPr>
        <p:spPr>
          <a:xfrm>
            <a:off x="2000250" y="695644"/>
            <a:ext cx="6191250" cy="640556"/>
          </a:xfrm>
        </p:spPr>
        <p:txBody>
          <a:bodyPr>
            <a:noAutofit/>
          </a:bodyPr>
          <a:lstStyle>
            <a:lvl1pPr algn="l">
              <a:defRPr sz="3400"/>
            </a:lvl1pPr>
          </a:lstStyle>
          <a:p>
            <a:r>
              <a:rPr lang="en-US" smtClean="0"/>
              <a:t>Click to edit Master title style</a:t>
            </a:r>
            <a:endParaRPr lang="en-US"/>
          </a:p>
        </p:txBody>
      </p:sp>
      <p:sp>
        <p:nvSpPr>
          <p:cNvPr id="3" name="Subtitle 2"/>
          <p:cNvSpPr>
            <a:spLocks noGrp="1"/>
          </p:cNvSpPr>
          <p:nvPr>
            <p:ph type="subTitle" idx="1"/>
          </p:nvPr>
        </p:nvSpPr>
        <p:spPr>
          <a:xfrm>
            <a:off x="2047875" y="1328093"/>
            <a:ext cx="6400800" cy="473551"/>
          </a:xfrm>
        </p:spPr>
        <p:txBody>
          <a:bodyPr>
            <a:noAutofit/>
          </a:bodyPr>
          <a:lstStyle>
            <a:lvl1pPr marL="0" indent="0" algn="l">
              <a:buNone/>
              <a:defRPr sz="18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298571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142662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0"/>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39" y="247650"/>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261871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000250" y="1238251"/>
            <a:ext cx="6286500" cy="195899"/>
          </a:xfrm>
          <a:prstGeom prst="rect">
            <a:avLst/>
          </a:prstGeom>
        </p:spPr>
      </p:pic>
      <p:sp>
        <p:nvSpPr>
          <p:cNvPr id="2" name="Title 1"/>
          <p:cNvSpPr>
            <a:spLocks noGrp="1"/>
          </p:cNvSpPr>
          <p:nvPr>
            <p:ph type="ctrTitle"/>
          </p:nvPr>
        </p:nvSpPr>
        <p:spPr>
          <a:xfrm>
            <a:off x="2012674" y="810971"/>
            <a:ext cx="6131201" cy="450056"/>
          </a:xfrm>
        </p:spPr>
        <p:txBody>
          <a:bodyPr/>
          <a:lstStyle>
            <a:lvl1pPr algn="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47875" y="1288575"/>
            <a:ext cx="6143625" cy="330676"/>
          </a:xfrm>
        </p:spPr>
        <p:txBody>
          <a:bodyPr>
            <a:noAutofit/>
          </a:bodyPr>
          <a:lstStyle>
            <a:lvl1pPr marL="0" indent="0" algn="l">
              <a:buNone/>
              <a:defRPr sz="2300">
                <a:solidFill>
                  <a:schemeClr val="tx1">
                    <a:tint val="75000"/>
                  </a:schemeClr>
                </a:solidFill>
              </a:defRPr>
            </a:lvl1pPr>
            <a:lvl2pPr marL="408194" indent="0" algn="ctr">
              <a:buNone/>
              <a:defRPr>
                <a:solidFill>
                  <a:schemeClr val="tx1">
                    <a:tint val="75000"/>
                  </a:schemeClr>
                </a:solidFill>
              </a:defRPr>
            </a:lvl2pPr>
            <a:lvl3pPr marL="816388" indent="0" algn="ctr">
              <a:buNone/>
              <a:defRPr>
                <a:solidFill>
                  <a:schemeClr val="tx1">
                    <a:tint val="75000"/>
                  </a:schemeClr>
                </a:solidFill>
              </a:defRPr>
            </a:lvl3pPr>
            <a:lvl4pPr marL="1224582" indent="0" algn="ctr">
              <a:buNone/>
              <a:defRPr>
                <a:solidFill>
                  <a:schemeClr val="tx1">
                    <a:tint val="75000"/>
                  </a:schemeClr>
                </a:solidFill>
              </a:defRPr>
            </a:lvl4pPr>
            <a:lvl5pPr marL="1632776" indent="0" algn="ctr">
              <a:buNone/>
              <a:defRPr>
                <a:solidFill>
                  <a:schemeClr val="tx1">
                    <a:tint val="75000"/>
                  </a:schemeClr>
                </a:solidFill>
              </a:defRPr>
            </a:lvl5pPr>
            <a:lvl6pPr marL="2040969" indent="0" algn="ctr">
              <a:buNone/>
              <a:defRPr>
                <a:solidFill>
                  <a:schemeClr val="tx1">
                    <a:tint val="75000"/>
                  </a:schemeClr>
                </a:solidFill>
              </a:defRPr>
            </a:lvl6pPr>
            <a:lvl7pPr marL="2449163" indent="0" algn="ctr">
              <a:buNone/>
              <a:defRPr>
                <a:solidFill>
                  <a:schemeClr val="tx1">
                    <a:tint val="75000"/>
                  </a:schemeClr>
                </a:solidFill>
              </a:defRPr>
            </a:lvl7pPr>
            <a:lvl8pPr marL="2857357" indent="0" algn="ctr">
              <a:buNone/>
              <a:defRPr>
                <a:solidFill>
                  <a:schemeClr val="tx1">
                    <a:tint val="75000"/>
                  </a:schemeClr>
                </a:solidFill>
              </a:defRPr>
            </a:lvl8pPr>
            <a:lvl9pPr marL="326555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53112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E9E9E"/>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rgbClr val="9E9E9E"/>
                </a:solidFill>
              </a:defRPr>
            </a:lvl1pPr>
            <a:lvl2pPr>
              <a:defRPr>
                <a:solidFill>
                  <a:srgbClr val="9E9E9E"/>
                </a:solidFill>
              </a:defRPr>
            </a:lvl2pPr>
            <a:lvl3pPr>
              <a:defRPr>
                <a:solidFill>
                  <a:srgbClr val="9E9E9E"/>
                </a:solidFill>
              </a:defRPr>
            </a:lvl3pPr>
            <a:lvl4pPr>
              <a:defRPr>
                <a:solidFill>
                  <a:srgbClr val="9E9E9E"/>
                </a:solidFill>
              </a:defRPr>
            </a:lvl4pPr>
            <a:lvl5pPr>
              <a:defRPr>
                <a:solidFill>
                  <a:srgbClr val="9E9E9E"/>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143695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710541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6"/>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1" y="1440656"/>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pPr/>
              <a:t>7/24/2013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318841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pPr/>
              <a:t>7/24/2013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259132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pPr/>
              <a:t>7/24/2013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248900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pPr/>
              <a:t>7/24/2013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66442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pPr/>
              <a:t>7/24/2013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305035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33375"/>
            <a:ext cx="8229600" cy="619125"/>
          </a:xfrm>
        </p:spPr>
        <p:txBody>
          <a:bodyPr/>
          <a:lstStyle/>
          <a:p>
            <a:r>
              <a:rPr lang="en-US" smtClean="0"/>
              <a:t>Click to edit Master title style</a:t>
            </a:r>
            <a:endParaRPr lang="en-US"/>
          </a:p>
        </p:txBody>
      </p:sp>
      <p:sp>
        <p:nvSpPr>
          <p:cNvPr id="3" name="Content Placeholder 2"/>
          <p:cNvSpPr>
            <a:spLocks noGrp="1"/>
          </p:cNvSpPr>
          <p:nvPr>
            <p:ph idx="1"/>
          </p:nvPr>
        </p:nvSpPr>
        <p:spPr>
          <a:xfrm>
            <a:off x="457200" y="1047750"/>
            <a:ext cx="8229600" cy="3476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229740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pPr/>
              <a:t>7/24/2013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37940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192412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675" y="247650"/>
            <a:ext cx="3290888" cy="526613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839" y="247650"/>
            <a:ext cx="9723437" cy="526613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202105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800">
                <a:solidFill>
                  <a:schemeClr val="tx1">
                    <a:tint val="75000"/>
                  </a:schemeClr>
                </a:solidFill>
              </a:defRPr>
            </a:lvl1pPr>
            <a:lvl2pPr marL="408194" indent="0">
              <a:buNone/>
              <a:defRPr sz="1600">
                <a:solidFill>
                  <a:schemeClr val="tx1">
                    <a:tint val="75000"/>
                  </a:schemeClr>
                </a:solidFill>
              </a:defRPr>
            </a:lvl2pPr>
            <a:lvl3pPr marL="816388" indent="0">
              <a:buNone/>
              <a:defRPr sz="1400">
                <a:solidFill>
                  <a:schemeClr val="tx1">
                    <a:tint val="75000"/>
                  </a:schemeClr>
                </a:solidFill>
              </a:defRPr>
            </a:lvl3pPr>
            <a:lvl4pPr marL="1224582" indent="0">
              <a:buNone/>
              <a:defRPr sz="1300">
                <a:solidFill>
                  <a:schemeClr val="tx1">
                    <a:tint val="75000"/>
                  </a:schemeClr>
                </a:solidFill>
              </a:defRPr>
            </a:lvl4pPr>
            <a:lvl5pPr marL="1632776" indent="0">
              <a:buNone/>
              <a:defRPr sz="1300">
                <a:solidFill>
                  <a:schemeClr val="tx1">
                    <a:tint val="75000"/>
                  </a:schemeClr>
                </a:solidFill>
              </a:defRPr>
            </a:lvl5pPr>
            <a:lvl6pPr marL="2040969" indent="0">
              <a:buNone/>
              <a:defRPr sz="1300">
                <a:solidFill>
                  <a:schemeClr val="tx1">
                    <a:tint val="75000"/>
                  </a:schemeClr>
                </a:solidFill>
              </a:defRPr>
            </a:lvl6pPr>
            <a:lvl7pPr marL="2449163" indent="0">
              <a:buNone/>
              <a:defRPr sz="1300">
                <a:solidFill>
                  <a:schemeClr val="tx1">
                    <a:tint val="75000"/>
                  </a:schemeClr>
                </a:solidFill>
              </a:defRPr>
            </a:lvl7pPr>
            <a:lvl8pPr marL="2857357" indent="0">
              <a:buNone/>
              <a:defRPr sz="1300">
                <a:solidFill>
                  <a:schemeClr val="tx1">
                    <a:tint val="75000"/>
                  </a:schemeClr>
                </a:solidFill>
              </a:defRPr>
            </a:lvl8pPr>
            <a:lvl9pPr marL="3265551"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D8422DD-A41A-4E5D-8029-9F7A4091C193}" type="datetimeFigureOut">
              <a:rPr lang="en-US" smtClean="0"/>
              <a:pPr/>
              <a:t>7/24/2013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339978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838" y="1440656"/>
            <a:ext cx="6507162"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91401" y="1440656"/>
            <a:ext cx="6507163" cy="4073129"/>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D8422DD-A41A-4E5D-8029-9F7A4091C193}" type="datetimeFigureOut">
              <a:rPr lang="en-US" smtClean="0"/>
              <a:pPr/>
              <a:t>7/24/2013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23136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1"/>
          </a:xfrm>
        </p:spPr>
        <p:txBody>
          <a:bodyPr anchor="b"/>
          <a:lstStyle>
            <a:lvl1pPr marL="0" indent="0">
              <a:buNone/>
              <a:defRPr sz="2100" b="1"/>
            </a:lvl1pPr>
            <a:lvl2pPr marL="408194" indent="0">
              <a:buNone/>
              <a:defRPr sz="1800" b="1"/>
            </a:lvl2pPr>
            <a:lvl3pPr marL="816388" indent="0">
              <a:buNone/>
              <a:defRPr sz="1600" b="1"/>
            </a:lvl3pPr>
            <a:lvl4pPr marL="1224582" indent="0">
              <a:buNone/>
              <a:defRPr sz="1400" b="1"/>
            </a:lvl4pPr>
            <a:lvl5pPr marL="1632776" indent="0">
              <a:buNone/>
              <a:defRPr sz="1400" b="1"/>
            </a:lvl5pPr>
            <a:lvl6pPr marL="2040969" indent="0">
              <a:buNone/>
              <a:defRPr sz="1400" b="1"/>
            </a:lvl6pPr>
            <a:lvl7pPr marL="2449163" indent="0">
              <a:buNone/>
              <a:defRPr sz="1400" b="1"/>
            </a:lvl7pPr>
            <a:lvl8pPr marL="2857357" indent="0">
              <a:buNone/>
              <a:defRPr sz="1400" b="1"/>
            </a:lvl8pPr>
            <a:lvl9pPr marL="3265551"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D8422DD-A41A-4E5D-8029-9F7A4091C193}" type="datetimeFigureOut">
              <a:rPr lang="en-US" smtClean="0"/>
              <a:pPr/>
              <a:t>7/24/2013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274698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D8422DD-A41A-4E5D-8029-9F7A4091C193}" type="datetimeFigureOut">
              <a:rPr lang="en-US" smtClean="0"/>
              <a:pPr/>
              <a:t>7/24/2013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2997122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8422DD-A41A-4E5D-8029-9F7A4091C193}" type="datetimeFigureOut">
              <a:rPr lang="en-US" smtClean="0"/>
              <a:pPr/>
              <a:t>7/24/2013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360530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9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5"/>
            <a:ext cx="3008313" cy="3518298"/>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pPr/>
              <a:t>7/24/2013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188611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900"/>
            </a:lvl1pPr>
            <a:lvl2pPr marL="408194" indent="0">
              <a:buNone/>
              <a:defRPr sz="2500"/>
            </a:lvl2pPr>
            <a:lvl3pPr marL="816388" indent="0">
              <a:buNone/>
              <a:defRPr sz="2100"/>
            </a:lvl3pPr>
            <a:lvl4pPr marL="1224582" indent="0">
              <a:buNone/>
              <a:defRPr sz="1800"/>
            </a:lvl4pPr>
            <a:lvl5pPr marL="1632776" indent="0">
              <a:buNone/>
              <a:defRPr sz="1800"/>
            </a:lvl5pPr>
            <a:lvl6pPr marL="2040969" indent="0">
              <a:buNone/>
              <a:defRPr sz="1800"/>
            </a:lvl6pPr>
            <a:lvl7pPr marL="2449163" indent="0">
              <a:buNone/>
              <a:defRPr sz="1800"/>
            </a:lvl7pPr>
            <a:lvl8pPr marL="2857357" indent="0">
              <a:buNone/>
              <a:defRPr sz="1800"/>
            </a:lvl8pPr>
            <a:lvl9pPr marL="3265551" indent="0">
              <a:buNone/>
              <a:defRPr sz="1800"/>
            </a:lvl9pPr>
          </a:lstStyle>
          <a:p>
            <a:endParaRPr lang="en-US"/>
          </a:p>
        </p:txBody>
      </p:sp>
      <p:sp>
        <p:nvSpPr>
          <p:cNvPr id="4" name="Text Placeholder 3"/>
          <p:cNvSpPr>
            <a:spLocks noGrp="1"/>
          </p:cNvSpPr>
          <p:nvPr>
            <p:ph type="body" sz="half" idx="2"/>
          </p:nvPr>
        </p:nvSpPr>
        <p:spPr>
          <a:xfrm>
            <a:off x="1792288" y="4025504"/>
            <a:ext cx="5486400" cy="603646"/>
          </a:xfrm>
        </p:spPr>
        <p:txBody>
          <a:bodyPr/>
          <a:lstStyle>
            <a:lvl1pPr marL="0" indent="0">
              <a:buNone/>
              <a:defRPr sz="1300"/>
            </a:lvl1pPr>
            <a:lvl2pPr marL="408194" indent="0">
              <a:buNone/>
              <a:defRPr sz="1100"/>
            </a:lvl2pPr>
            <a:lvl3pPr marL="816388" indent="0">
              <a:buNone/>
              <a:defRPr sz="900"/>
            </a:lvl3pPr>
            <a:lvl4pPr marL="1224582" indent="0">
              <a:buNone/>
              <a:defRPr sz="800"/>
            </a:lvl4pPr>
            <a:lvl5pPr marL="1632776" indent="0">
              <a:buNone/>
              <a:defRPr sz="800"/>
            </a:lvl5pPr>
            <a:lvl6pPr marL="2040969" indent="0">
              <a:buNone/>
              <a:defRPr sz="800"/>
            </a:lvl6pPr>
            <a:lvl7pPr marL="2449163" indent="0">
              <a:buNone/>
              <a:defRPr sz="800"/>
            </a:lvl7pPr>
            <a:lvl8pPr marL="2857357" indent="0">
              <a:buNone/>
              <a:defRPr sz="800"/>
            </a:lvl8pPr>
            <a:lvl9pPr marL="3265551"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422DD-A41A-4E5D-8029-9F7A4091C193}" type="datetimeFigureOut">
              <a:rPr lang="en-US" smtClean="0"/>
              <a:pPr/>
              <a:t>7/24/2013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6E8FB5-F7ED-4E90-B5C1-958EB4BE69F1}" type="slidenum">
              <a:rPr lang="en-US" smtClean="0"/>
              <a:pPr/>
              <a:t>‹#›</a:t>
            </a:fld>
            <a:endParaRPr lang="en-US"/>
          </a:p>
        </p:txBody>
      </p:sp>
    </p:spTree>
    <p:extLst>
      <p:ext uri="{BB962C8B-B14F-4D97-AF65-F5344CB8AC3E}">
        <p14:creationId xmlns:p14="http://schemas.microsoft.com/office/powerpoint/2010/main" val="374231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81639" tIns="40819" rIns="81639" bIns="4081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0"/>
            <a:ext cx="8229600" cy="3324225"/>
          </a:xfrm>
          <a:prstGeom prst="rect">
            <a:avLst/>
          </a:prstGeom>
        </p:spPr>
        <p:txBody>
          <a:bodyPr vert="horz" lIns="81639" tIns="40819" rIns="81639" bIns="408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7/24/2013</a:t>
            </a:fld>
            <a:endParaRPr lang="en-US"/>
          </a:p>
        </p:txBody>
      </p:sp>
      <p:sp>
        <p:nvSpPr>
          <p:cNvPr id="5" name="Footer Placeholder 4"/>
          <p:cNvSpPr>
            <a:spLocks noGrp="1"/>
          </p:cNvSpPr>
          <p:nvPr>
            <p:ph type="ftr" sz="quarter" idx="3"/>
          </p:nvPr>
        </p:nvSpPr>
        <p:spPr>
          <a:xfrm>
            <a:off x="1285875" y="4767263"/>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8334375" y="4767263"/>
            <a:ext cx="35242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1601593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16388" rtl="0" eaLnBrk="1" latinLnBrk="0" hangingPunct="1">
        <a:spcBef>
          <a:spcPct val="0"/>
        </a:spcBef>
        <a:buNone/>
        <a:defRPr sz="3900" b="1" kern="1200">
          <a:solidFill>
            <a:srgbClr val="9E9E9E"/>
          </a:solidFill>
          <a:latin typeface="+mj-lt"/>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rgbClr val="9E9E9E"/>
          </a:solidFill>
          <a:latin typeface="+mn-lt"/>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rgbClr val="9E9E9E"/>
          </a:solidFill>
          <a:latin typeface="+mn-lt"/>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rgbClr val="9E9E9E"/>
          </a:solidFill>
          <a:latin typeface="+mn-lt"/>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mn-lt"/>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mn-lt"/>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76500" y="95250"/>
            <a:ext cx="6372225" cy="523875"/>
          </a:xfrm>
          <a:prstGeom prst="rect">
            <a:avLst/>
          </a:prstGeom>
        </p:spPr>
        <p:txBody>
          <a:bodyPr vert="horz" lIns="81639" tIns="40819" rIns="81639" bIns="40819"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809625"/>
            <a:ext cx="8229600" cy="3952875"/>
          </a:xfrm>
          <a:prstGeom prst="rect">
            <a:avLst/>
          </a:prstGeom>
        </p:spPr>
        <p:txBody>
          <a:bodyPr vert="horz" lIns="81639" tIns="40819" rIns="81639" bIns="408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781050" cy="273844"/>
          </a:xfrm>
          <a:prstGeom prst="rect">
            <a:avLst/>
          </a:prstGeom>
        </p:spPr>
        <p:txBody>
          <a:bodyPr vert="horz" lIns="81639" tIns="40819" rIns="81639" bIns="40819" rtlCol="0" anchor="ctr"/>
          <a:lstStyle>
            <a:lvl1pPr algn="l">
              <a:defRPr sz="1100">
                <a:solidFill>
                  <a:schemeClr val="bg1"/>
                </a:solidFill>
                <a:latin typeface="Arial" pitchFamily="34" charset="0"/>
                <a:cs typeface="Arial" pitchFamily="34" charset="0"/>
              </a:defRPr>
            </a:lvl1pPr>
          </a:lstStyle>
          <a:p>
            <a:fld id="{0D8422DD-A41A-4E5D-8029-9F7A4091C193}" type="datetimeFigureOut">
              <a:rPr lang="en-US" smtClean="0"/>
              <a:pPr/>
              <a:t>7/24/2013</a:t>
            </a:fld>
            <a:endParaRPr lang="en-US" dirty="0"/>
          </a:p>
        </p:txBody>
      </p:sp>
      <p:sp>
        <p:nvSpPr>
          <p:cNvPr id="5" name="Footer Placeholder 4"/>
          <p:cNvSpPr>
            <a:spLocks noGrp="1"/>
          </p:cNvSpPr>
          <p:nvPr>
            <p:ph type="ftr" sz="quarter" idx="3"/>
          </p:nvPr>
        </p:nvSpPr>
        <p:spPr>
          <a:xfrm>
            <a:off x="1238250" y="4767263"/>
            <a:ext cx="7000875" cy="273844"/>
          </a:xfrm>
          <a:prstGeom prst="rect">
            <a:avLst/>
          </a:prstGeom>
        </p:spPr>
        <p:txBody>
          <a:bodyPr vert="horz" lIns="81639" tIns="40819" rIns="81639" bIns="40819" rtlCol="0" anchor="ctr"/>
          <a:lstStyle>
            <a:lvl1pPr algn="ctr">
              <a:defRPr sz="1100">
                <a:solidFill>
                  <a:schemeClr val="bg1"/>
                </a:solidFill>
                <a:latin typeface="Arial" pitchFamily="34" charset="0"/>
                <a:cs typeface="Arial" pitchFamily="34" charset="0"/>
              </a:defRPr>
            </a:lvl1pPr>
          </a:lstStyle>
          <a:p>
            <a:endParaRPr lang="en-US"/>
          </a:p>
        </p:txBody>
      </p:sp>
      <p:sp>
        <p:nvSpPr>
          <p:cNvPr id="6" name="Slide Number Placeholder 5"/>
          <p:cNvSpPr>
            <a:spLocks noGrp="1"/>
          </p:cNvSpPr>
          <p:nvPr>
            <p:ph type="sldNum" sz="quarter" idx="4"/>
          </p:nvPr>
        </p:nvSpPr>
        <p:spPr>
          <a:xfrm>
            <a:off x="8239125" y="4767263"/>
            <a:ext cx="447675" cy="273844"/>
          </a:xfrm>
          <a:prstGeom prst="rect">
            <a:avLst/>
          </a:prstGeom>
        </p:spPr>
        <p:txBody>
          <a:bodyPr vert="horz" lIns="81639" tIns="40819" rIns="81639" bIns="40819" rtlCol="0" anchor="ctr"/>
          <a:lstStyle>
            <a:lvl1pPr algn="r">
              <a:defRPr sz="1100">
                <a:solidFill>
                  <a:schemeClr val="bg1"/>
                </a:solidFill>
                <a:latin typeface="Arial" pitchFamily="34" charset="0"/>
                <a:cs typeface="Arial" pitchFamily="34" charset="0"/>
              </a:defRPr>
            </a:lvl1pPr>
          </a:lstStyle>
          <a:p>
            <a:fld id="{696E8FB5-F7ED-4E90-B5C1-958EB4BE69F1}" type="slidenum">
              <a:rPr lang="en-US" smtClean="0"/>
              <a:pPr/>
              <a:t>‹#›</a:t>
            </a:fld>
            <a:endParaRPr lang="en-US"/>
          </a:p>
        </p:txBody>
      </p:sp>
    </p:spTree>
    <p:extLst>
      <p:ext uri="{BB962C8B-B14F-4D97-AF65-F5344CB8AC3E}">
        <p14:creationId xmlns:p14="http://schemas.microsoft.com/office/powerpoint/2010/main" val="24065329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816388" rtl="0" eaLnBrk="1" latinLnBrk="0" hangingPunct="1">
        <a:spcBef>
          <a:spcPct val="0"/>
        </a:spcBef>
        <a:buNone/>
        <a:defRPr sz="3000" b="1" kern="1200">
          <a:solidFill>
            <a:srgbClr val="9E9E9E"/>
          </a:solidFill>
          <a:latin typeface="Arial" pitchFamily="34" charset="0"/>
          <a:ea typeface="+mj-ea"/>
          <a:cs typeface="Arial" pitchFamily="34" charset="0"/>
        </a:defRPr>
      </a:lvl1pPr>
    </p:titleStyle>
    <p:bodyStyle>
      <a:lvl1pPr marL="306146" indent="-306146" algn="l" defTabSz="816388" rtl="0" eaLnBrk="1" latinLnBrk="0" hangingPunct="1">
        <a:spcBef>
          <a:spcPct val="20000"/>
        </a:spcBef>
        <a:buFont typeface="Arial" pitchFamily="34" charset="0"/>
        <a:buChar char="•"/>
        <a:defRPr sz="2900" kern="1200">
          <a:solidFill>
            <a:srgbClr val="9E9E9E"/>
          </a:solidFill>
          <a:latin typeface="+mn-lt"/>
          <a:ea typeface="+mn-ea"/>
          <a:cs typeface="Arial" pitchFamily="34" charset="0"/>
        </a:defRPr>
      </a:lvl1pPr>
      <a:lvl2pPr marL="663315" indent="-255121" algn="l" defTabSz="816388" rtl="0" eaLnBrk="1" latinLnBrk="0" hangingPunct="1">
        <a:spcBef>
          <a:spcPct val="20000"/>
        </a:spcBef>
        <a:buFont typeface="Arial" pitchFamily="34" charset="0"/>
        <a:buChar char="–"/>
        <a:defRPr sz="2500" kern="1200">
          <a:solidFill>
            <a:srgbClr val="9E9E9E"/>
          </a:solidFill>
          <a:latin typeface="+mn-lt"/>
          <a:ea typeface="+mn-ea"/>
          <a:cs typeface="Arial" pitchFamily="34" charset="0"/>
        </a:defRPr>
      </a:lvl2pPr>
      <a:lvl3pPr marL="1020485" indent="-204097" algn="l" defTabSz="816388" rtl="0" eaLnBrk="1" latinLnBrk="0" hangingPunct="1">
        <a:spcBef>
          <a:spcPct val="20000"/>
        </a:spcBef>
        <a:buFont typeface="Arial" pitchFamily="34" charset="0"/>
        <a:buChar char="•"/>
        <a:defRPr sz="2100" kern="1200">
          <a:solidFill>
            <a:srgbClr val="9E9E9E"/>
          </a:solidFill>
          <a:latin typeface="+mn-lt"/>
          <a:ea typeface="+mn-ea"/>
          <a:cs typeface="Arial" pitchFamily="34" charset="0"/>
        </a:defRPr>
      </a:lvl3pPr>
      <a:lvl4pPr marL="1428679" indent="-204097" algn="l" defTabSz="816388" rtl="0" eaLnBrk="1" latinLnBrk="0" hangingPunct="1">
        <a:spcBef>
          <a:spcPct val="20000"/>
        </a:spcBef>
        <a:buFont typeface="Arial" pitchFamily="34" charset="0"/>
        <a:buChar char="–"/>
        <a:defRPr sz="1800" kern="1200">
          <a:solidFill>
            <a:srgbClr val="9E9E9E"/>
          </a:solidFill>
          <a:latin typeface="+mn-lt"/>
          <a:ea typeface="+mn-ea"/>
          <a:cs typeface="Arial" pitchFamily="34" charset="0"/>
        </a:defRPr>
      </a:lvl4pPr>
      <a:lvl5pPr marL="1836873" indent="-204097" algn="l" defTabSz="816388" rtl="0" eaLnBrk="1" latinLnBrk="0" hangingPunct="1">
        <a:spcBef>
          <a:spcPct val="20000"/>
        </a:spcBef>
        <a:buFont typeface="Arial" pitchFamily="34" charset="0"/>
        <a:buChar char="»"/>
        <a:defRPr sz="1800" kern="1200">
          <a:solidFill>
            <a:srgbClr val="9E9E9E"/>
          </a:solidFill>
          <a:latin typeface="+mn-lt"/>
          <a:ea typeface="+mn-ea"/>
          <a:cs typeface="Arial" pitchFamily="34" charset="0"/>
        </a:defRPr>
      </a:lvl5pPr>
      <a:lvl6pPr marL="2245066"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3260"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1454"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9648" indent="-204097" algn="l" defTabSz="81638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388" rtl="0" eaLnBrk="1" latinLnBrk="0" hangingPunct="1">
        <a:defRPr sz="1600" kern="1200">
          <a:solidFill>
            <a:schemeClr val="tx1"/>
          </a:solidFill>
          <a:latin typeface="+mn-lt"/>
          <a:ea typeface="+mn-ea"/>
          <a:cs typeface="+mn-cs"/>
        </a:defRPr>
      </a:lvl1pPr>
      <a:lvl2pPr marL="408194" algn="l" defTabSz="816388" rtl="0" eaLnBrk="1" latinLnBrk="0" hangingPunct="1">
        <a:defRPr sz="1600" kern="1200">
          <a:solidFill>
            <a:schemeClr val="tx1"/>
          </a:solidFill>
          <a:latin typeface="+mn-lt"/>
          <a:ea typeface="+mn-ea"/>
          <a:cs typeface="+mn-cs"/>
        </a:defRPr>
      </a:lvl2pPr>
      <a:lvl3pPr marL="816388" algn="l" defTabSz="816388" rtl="0" eaLnBrk="1" latinLnBrk="0" hangingPunct="1">
        <a:defRPr sz="1600" kern="1200">
          <a:solidFill>
            <a:schemeClr val="tx1"/>
          </a:solidFill>
          <a:latin typeface="+mn-lt"/>
          <a:ea typeface="+mn-ea"/>
          <a:cs typeface="+mn-cs"/>
        </a:defRPr>
      </a:lvl3pPr>
      <a:lvl4pPr marL="1224582" algn="l" defTabSz="816388" rtl="0" eaLnBrk="1" latinLnBrk="0" hangingPunct="1">
        <a:defRPr sz="1600" kern="1200">
          <a:solidFill>
            <a:schemeClr val="tx1"/>
          </a:solidFill>
          <a:latin typeface="+mn-lt"/>
          <a:ea typeface="+mn-ea"/>
          <a:cs typeface="+mn-cs"/>
        </a:defRPr>
      </a:lvl4pPr>
      <a:lvl5pPr marL="1632776" algn="l" defTabSz="816388" rtl="0" eaLnBrk="1" latinLnBrk="0" hangingPunct="1">
        <a:defRPr sz="1600" kern="1200">
          <a:solidFill>
            <a:schemeClr val="tx1"/>
          </a:solidFill>
          <a:latin typeface="+mn-lt"/>
          <a:ea typeface="+mn-ea"/>
          <a:cs typeface="+mn-cs"/>
        </a:defRPr>
      </a:lvl5pPr>
      <a:lvl6pPr marL="2040969" algn="l" defTabSz="816388" rtl="0" eaLnBrk="1" latinLnBrk="0" hangingPunct="1">
        <a:defRPr sz="1600" kern="1200">
          <a:solidFill>
            <a:schemeClr val="tx1"/>
          </a:solidFill>
          <a:latin typeface="+mn-lt"/>
          <a:ea typeface="+mn-ea"/>
          <a:cs typeface="+mn-cs"/>
        </a:defRPr>
      </a:lvl6pPr>
      <a:lvl7pPr marL="2449163" algn="l" defTabSz="816388" rtl="0" eaLnBrk="1" latinLnBrk="0" hangingPunct="1">
        <a:defRPr sz="1600" kern="1200">
          <a:solidFill>
            <a:schemeClr val="tx1"/>
          </a:solidFill>
          <a:latin typeface="+mn-lt"/>
          <a:ea typeface="+mn-ea"/>
          <a:cs typeface="+mn-cs"/>
        </a:defRPr>
      </a:lvl7pPr>
      <a:lvl8pPr marL="2857357" algn="l" defTabSz="816388" rtl="0" eaLnBrk="1" latinLnBrk="0" hangingPunct="1">
        <a:defRPr sz="1600" kern="1200">
          <a:solidFill>
            <a:schemeClr val="tx1"/>
          </a:solidFill>
          <a:latin typeface="+mn-lt"/>
          <a:ea typeface="+mn-ea"/>
          <a:cs typeface="+mn-cs"/>
        </a:defRPr>
      </a:lvl8pPr>
      <a:lvl9pPr marL="3265551" algn="l" defTabSz="816388"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hyperlink" Target="https://mjp.codeplex.com/releases/view/109905" TargetMode="Externa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68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Cloth Shading</a:t>
            </a:r>
            <a:endParaRPr lang="en-US" dirty="0"/>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463270" y="1439890"/>
            <a:ext cx="2851930" cy="1905000"/>
          </a:xfrm>
        </p:spPr>
      </p:pic>
      <p:sp>
        <p:nvSpPr>
          <p:cNvPr id="6" name="Text Placeholder 5"/>
          <p:cNvSpPr>
            <a:spLocks noGrp="1"/>
          </p:cNvSpPr>
          <p:nvPr>
            <p:ph type="body" sz="half" idx="2"/>
          </p:nvPr>
        </p:nvSpPr>
        <p:spPr>
          <a:xfrm>
            <a:off x="457201" y="1076325"/>
            <a:ext cx="3581399" cy="3518298"/>
          </a:xfrm>
        </p:spPr>
        <p:txBody>
          <a:bodyPr>
            <a:normAutofit/>
          </a:bodyPr>
          <a:lstStyle/>
          <a:p>
            <a:r>
              <a:rPr lang="en-US" sz="1600" dirty="0" smtClean="0"/>
              <a:t>Observations from photo reference:</a:t>
            </a:r>
          </a:p>
          <a:p>
            <a:pPr marL="285750" indent="-285750">
              <a:buFont typeface="Arial" pitchFamily="34" charset="0"/>
              <a:buChar char="•"/>
            </a:pPr>
            <a:r>
              <a:rPr lang="en-US" sz="1600" dirty="0" smtClean="0"/>
              <a:t>Soft specular lobe with large smooth falloffs</a:t>
            </a:r>
          </a:p>
          <a:p>
            <a:pPr marL="285750" indent="-285750">
              <a:buFont typeface="Arial" pitchFamily="34" charset="0"/>
              <a:buChar char="•"/>
            </a:pPr>
            <a:r>
              <a:rPr lang="en-US" sz="1600" dirty="0" smtClean="0"/>
              <a:t>Fuzz on the rim from asperity scattering</a:t>
            </a:r>
          </a:p>
          <a:p>
            <a:pPr marL="285750" indent="-285750">
              <a:buFont typeface="Arial" pitchFamily="34" charset="0"/>
              <a:buChar char="•"/>
            </a:pPr>
            <a:r>
              <a:rPr lang="en-US" sz="1600" dirty="0" smtClean="0"/>
              <a:t>Low specular contribution at front facing angles</a:t>
            </a:r>
          </a:p>
          <a:p>
            <a:pPr marL="285750" indent="-285750">
              <a:buFont typeface="Arial" pitchFamily="34" charset="0"/>
              <a:buChar char="•"/>
            </a:pPr>
            <a:r>
              <a:rPr lang="en-US" sz="1600" dirty="0" smtClean="0"/>
              <a:t>Some fabrics have two toned specular colors</a:t>
            </a:r>
          </a:p>
        </p:txBody>
      </p:sp>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15200" y="1428750"/>
            <a:ext cx="1371600" cy="1916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6468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Cloth Shading</a:t>
            </a:r>
            <a:endParaRPr lang="en-US" dirty="0"/>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575050" y="1604483"/>
            <a:ext cx="5111750" cy="1590046"/>
          </a:xfrm>
        </p:spPr>
      </p:pic>
      <p:sp>
        <p:nvSpPr>
          <p:cNvPr id="5" name="Text Placeholder 4"/>
          <p:cNvSpPr>
            <a:spLocks noGrp="1"/>
          </p:cNvSpPr>
          <p:nvPr>
            <p:ph type="body" sz="half" idx="2"/>
          </p:nvPr>
        </p:nvSpPr>
        <p:spPr>
          <a:xfrm>
            <a:off x="457201" y="1504950"/>
            <a:ext cx="3008313" cy="3518298"/>
          </a:xfrm>
        </p:spPr>
        <p:txBody>
          <a:bodyPr>
            <a:normAutofit/>
          </a:bodyPr>
          <a:lstStyle/>
          <a:p>
            <a:pPr marL="285750" indent="-285750">
              <a:buFont typeface="Arial" pitchFamily="34" charset="0"/>
              <a:buChar char="•"/>
            </a:pPr>
            <a:r>
              <a:rPr lang="en-US" sz="1600" dirty="0" smtClean="0"/>
              <a:t>Inverted Gaussian for asperity scattering</a:t>
            </a:r>
          </a:p>
          <a:p>
            <a:pPr marL="285750" indent="-285750">
              <a:buFont typeface="Arial" pitchFamily="34" charset="0"/>
              <a:buChar char="•"/>
            </a:pPr>
            <a:r>
              <a:rPr lang="en-US" sz="1600" dirty="0" smtClean="0"/>
              <a:t>Translation from origin to give more specular at front facing angles</a:t>
            </a:r>
          </a:p>
          <a:p>
            <a:pPr marL="285750" indent="-285750">
              <a:buFont typeface="Arial" pitchFamily="34" charset="0"/>
              <a:buChar char="•"/>
            </a:pPr>
            <a:r>
              <a:rPr lang="en-US" sz="1600" dirty="0" smtClean="0"/>
              <a:t>No geometry term</a:t>
            </a:r>
            <a:endParaRPr lang="en-US" sz="1600" dirty="0"/>
          </a:p>
        </p:txBody>
      </p:sp>
      <p:sp>
        <p:nvSpPr>
          <p:cNvPr id="3" name="Rectangle 2"/>
          <p:cNvSpPr/>
          <p:nvPr/>
        </p:nvSpPr>
        <p:spPr>
          <a:xfrm>
            <a:off x="7239000" y="1604483"/>
            <a:ext cx="685800" cy="1424467"/>
          </a:xfrm>
          <a:prstGeom prst="rect">
            <a:avLst/>
          </a:prstGeom>
          <a:noFill/>
          <a:ln w="12700">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Rectangle 6"/>
          <p:cNvSpPr/>
          <p:nvPr/>
        </p:nvSpPr>
        <p:spPr>
          <a:xfrm>
            <a:off x="7948612" y="1604483"/>
            <a:ext cx="661988" cy="1424467"/>
          </a:xfrm>
          <a:prstGeom prst="rect">
            <a:avLst/>
          </a:prstGeom>
          <a:noFill/>
          <a:ln w="12700">
            <a:solidFill>
              <a:srgbClr val="C00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529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Specular Aliasing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09600" y="1657350"/>
            <a:ext cx="1905000" cy="1905000"/>
          </a:xfrm>
        </p:spPr>
      </p:pic>
      <p:pic>
        <p:nvPicPr>
          <p:cNvPr id="5" name="Picture 4"/>
          <p:cNvPicPr>
            <a:picLocks noChangeAspect="1"/>
          </p:cNvPicPr>
          <p:nvPr/>
        </p:nvPicPr>
        <p:blipFill>
          <a:blip r:embed="rId4" cstate="print"/>
          <a:stretch>
            <a:fillRect/>
          </a:stretch>
        </p:blipFill>
        <p:spPr>
          <a:xfrm>
            <a:off x="3200400" y="2343150"/>
            <a:ext cx="2467554" cy="533400"/>
          </a:xfrm>
          <a:prstGeom prst="rect">
            <a:avLst/>
          </a:prstGeom>
        </p:spPr>
      </p:pic>
      <p:pic>
        <p:nvPicPr>
          <p:cNvPr id="6" name="Picture 5"/>
          <p:cNvPicPr>
            <a:picLocks noChangeAspect="1"/>
          </p:cNvPicPr>
          <p:nvPr/>
        </p:nvPicPr>
        <p:blipFill>
          <a:blip r:embed="rId5" cstate="print"/>
          <a:stretch>
            <a:fillRect/>
          </a:stretch>
        </p:blipFill>
        <p:spPr>
          <a:xfrm>
            <a:off x="6400800" y="1468647"/>
            <a:ext cx="2222500" cy="2133600"/>
          </a:xfrm>
          <a:prstGeom prst="rect">
            <a:avLst/>
          </a:prstGeom>
        </p:spPr>
      </p:pic>
      <p:sp>
        <p:nvSpPr>
          <p:cNvPr id="7" name="TextBox 6"/>
          <p:cNvSpPr txBox="1"/>
          <p:nvPr/>
        </p:nvSpPr>
        <p:spPr>
          <a:xfrm>
            <a:off x="5791200" y="2194351"/>
            <a:ext cx="381000" cy="830997"/>
          </a:xfrm>
          <a:prstGeom prst="rect">
            <a:avLst/>
          </a:prstGeom>
          <a:noFill/>
        </p:spPr>
        <p:txBody>
          <a:bodyPr wrap="square" rtlCol="0">
            <a:spAutoFit/>
          </a:bodyPr>
          <a:lstStyle/>
          <a:p>
            <a:r>
              <a:rPr lang="en-US" sz="4800" dirty="0" smtClean="0">
                <a:solidFill>
                  <a:schemeClr val="bg1">
                    <a:lumMod val="95000"/>
                  </a:schemeClr>
                </a:solidFill>
              </a:rPr>
              <a:t>=</a:t>
            </a:r>
            <a:endParaRPr lang="en-US" sz="4800" dirty="0">
              <a:solidFill>
                <a:schemeClr val="bg1">
                  <a:lumMod val="95000"/>
                </a:schemeClr>
              </a:solidFill>
            </a:endParaRPr>
          </a:p>
        </p:txBody>
      </p:sp>
      <p:sp>
        <p:nvSpPr>
          <p:cNvPr id="9" name="TextBox 8"/>
          <p:cNvSpPr txBox="1"/>
          <p:nvPr/>
        </p:nvSpPr>
        <p:spPr>
          <a:xfrm>
            <a:off x="2590800" y="2194350"/>
            <a:ext cx="381000" cy="830997"/>
          </a:xfrm>
          <a:prstGeom prst="rect">
            <a:avLst/>
          </a:prstGeom>
          <a:noFill/>
        </p:spPr>
        <p:txBody>
          <a:bodyPr wrap="square" rtlCol="0">
            <a:spAutoFit/>
          </a:bodyPr>
          <a:lstStyle/>
          <a:p>
            <a:r>
              <a:rPr lang="en-US" sz="4800" dirty="0" smtClean="0">
                <a:solidFill>
                  <a:schemeClr val="bg1">
                    <a:lumMod val="95000"/>
                  </a:schemeClr>
                </a:solidFill>
              </a:rPr>
              <a:t>+</a:t>
            </a:r>
            <a:endParaRPr lang="en-US" sz="4800" dirty="0">
              <a:solidFill>
                <a:schemeClr val="bg1">
                  <a:lumMod val="95000"/>
                </a:schemeClr>
              </a:solidFill>
            </a:endParaRPr>
          </a:p>
        </p:txBody>
      </p:sp>
    </p:spTree>
    <p:extLst>
      <p:ext uri="{BB962C8B-B14F-4D97-AF65-F5344CB8AC3E}">
        <p14:creationId xmlns:p14="http://schemas.microsoft.com/office/powerpoint/2010/main" val="405380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Specular Aliasing</a:t>
            </a:r>
            <a:endParaRPr lang="en-US" dirty="0"/>
          </a:p>
        </p:txBody>
      </p:sp>
      <p:sp>
        <p:nvSpPr>
          <p:cNvPr id="3" name="Content Placeholder 2"/>
          <p:cNvSpPr>
            <a:spLocks noGrp="1"/>
          </p:cNvSpPr>
          <p:nvPr>
            <p:ph idx="1"/>
          </p:nvPr>
        </p:nvSpPr>
        <p:spPr/>
        <p:txBody>
          <a:bodyPr/>
          <a:lstStyle/>
          <a:p>
            <a:r>
              <a:rPr lang="en-US" dirty="0" smtClean="0"/>
              <a:t>Modify roughness maps to reduce aliasing</a:t>
            </a:r>
          </a:p>
          <a:p>
            <a:r>
              <a:rPr lang="en-US" dirty="0" smtClean="0"/>
              <a:t>Using technique based on “Frequency Domain Normal Map Filtering” by Han et al.</a:t>
            </a:r>
            <a:endParaRPr lang="en-US" dirty="0"/>
          </a:p>
        </p:txBody>
      </p:sp>
      <p:pic>
        <p:nvPicPr>
          <p:cNvPr id="9" name="Picture 8"/>
          <p:cNvPicPr>
            <a:picLocks noChangeAspect="1"/>
          </p:cNvPicPr>
          <p:nvPr/>
        </p:nvPicPr>
        <p:blipFill>
          <a:blip r:embed="rId3" cstate="print"/>
          <a:stretch>
            <a:fillRect/>
          </a:stretch>
        </p:blipFill>
        <p:spPr>
          <a:xfrm>
            <a:off x="2057400" y="2744180"/>
            <a:ext cx="2971800" cy="677350"/>
          </a:xfrm>
          <a:prstGeom prst="rect">
            <a:avLst/>
          </a:prstGeom>
        </p:spPr>
      </p:pic>
      <p:pic>
        <p:nvPicPr>
          <p:cNvPr id="11" name="Picture 10"/>
          <p:cNvPicPr>
            <a:picLocks noChangeAspect="1"/>
          </p:cNvPicPr>
          <p:nvPr/>
        </p:nvPicPr>
        <p:blipFill>
          <a:blip r:embed="rId4" cstate="print"/>
          <a:stretch>
            <a:fillRect/>
          </a:stretch>
        </p:blipFill>
        <p:spPr>
          <a:xfrm>
            <a:off x="2057400" y="3714750"/>
            <a:ext cx="2514600" cy="929309"/>
          </a:xfrm>
          <a:prstGeom prst="rect">
            <a:avLst/>
          </a:prstGeom>
        </p:spPr>
      </p:pic>
      <p:sp>
        <p:nvSpPr>
          <p:cNvPr id="17" name="Curved Right Arrow 16"/>
          <p:cNvSpPr/>
          <p:nvPr/>
        </p:nvSpPr>
        <p:spPr>
          <a:xfrm>
            <a:off x="1066800" y="3028950"/>
            <a:ext cx="838200" cy="1295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0174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Specular</a:t>
            </a:r>
            <a:r>
              <a:rPr lang="en-US" dirty="0" smtClean="0"/>
              <a:t> Aliasing</a:t>
            </a:r>
            <a:endParaRPr lang="en-US" dirty="0"/>
          </a:p>
        </p:txBody>
      </p:sp>
      <p:sp>
        <p:nvSpPr>
          <p:cNvPr id="3" name="Content Placeholder 2"/>
          <p:cNvSpPr>
            <a:spLocks noGrp="1"/>
          </p:cNvSpPr>
          <p:nvPr>
            <p:ph idx="1"/>
          </p:nvPr>
        </p:nvSpPr>
        <p:spPr/>
        <p:txBody>
          <a:bodyPr>
            <a:normAutofit/>
          </a:bodyPr>
          <a:lstStyle/>
          <a:p>
            <a:r>
              <a:rPr lang="en-US" sz="2400" dirty="0" smtClean="0"/>
              <a:t>Represent NDF as spherical Gaussian (</a:t>
            </a:r>
            <a:r>
              <a:rPr lang="en-US" sz="2400" dirty="0" err="1" smtClean="0"/>
              <a:t>vMF</a:t>
            </a:r>
            <a:r>
              <a:rPr lang="en-US" sz="2400" dirty="0" smtClean="0"/>
              <a:t> distribution)</a:t>
            </a:r>
          </a:p>
          <a:p>
            <a:r>
              <a:rPr lang="en-US" sz="2400" dirty="0" smtClean="0"/>
              <a:t>Approximate BRDF in SH as a Gaussian</a:t>
            </a:r>
          </a:p>
          <a:p>
            <a:r>
              <a:rPr lang="en-US" sz="2400" dirty="0" smtClean="0"/>
              <a:t>Convolution of two Gaussians is a new Gaussian</a:t>
            </a:r>
          </a:p>
          <a:p>
            <a:r>
              <a:rPr lang="en-US" sz="2400" dirty="0" smtClean="0"/>
              <a:t>Use relationship to compute new roughness</a:t>
            </a:r>
            <a:endParaRPr lang="en-US" sz="2400" dirty="0"/>
          </a:p>
        </p:txBody>
      </p:sp>
      <p:pic>
        <p:nvPicPr>
          <p:cNvPr id="1026" name="Picture 2"/>
          <p:cNvPicPr>
            <a:picLocks noChangeAspect="1" noChangeArrowheads="1"/>
          </p:cNvPicPr>
          <p:nvPr/>
        </p:nvPicPr>
        <p:blipFill>
          <a:blip r:embed="rId3" cstate="print"/>
          <a:srcRect/>
          <a:stretch>
            <a:fillRect/>
          </a:stretch>
        </p:blipFill>
        <p:spPr bwMode="auto">
          <a:xfrm>
            <a:off x="2362200" y="3257550"/>
            <a:ext cx="2781300" cy="609600"/>
          </a:xfrm>
          <a:prstGeom prst="rect">
            <a:avLst/>
          </a:prstGeom>
          <a:noFill/>
          <a:ln w="9525">
            <a:noFill/>
            <a:miter lim="800000"/>
            <a:headEnd/>
            <a:tailEnd/>
          </a:ln>
        </p:spPr>
      </p:pic>
      <p:sp>
        <p:nvSpPr>
          <p:cNvPr id="6" name="TextBox 5"/>
          <p:cNvSpPr txBox="1"/>
          <p:nvPr/>
        </p:nvSpPr>
        <p:spPr>
          <a:xfrm>
            <a:off x="2971800" y="2724150"/>
            <a:ext cx="639919" cy="338554"/>
          </a:xfrm>
          <a:prstGeom prst="rect">
            <a:avLst/>
          </a:prstGeom>
          <a:noFill/>
        </p:spPr>
        <p:txBody>
          <a:bodyPr wrap="none" rtlCol="0">
            <a:spAutoFit/>
          </a:bodyPr>
          <a:lstStyle/>
          <a:p>
            <a:r>
              <a:rPr lang="en-US" b="1" dirty="0" smtClean="0">
                <a:solidFill>
                  <a:srgbClr val="FF0000"/>
                </a:solidFill>
                <a:effectLst>
                  <a:outerShdw blurRad="38100" dist="38100" dir="2700000" algn="tl">
                    <a:srgbClr val="000000">
                      <a:alpha val="43137"/>
                    </a:srgbClr>
                  </a:outerShdw>
                </a:effectLst>
              </a:rPr>
              <a:t>BRDF</a:t>
            </a:r>
            <a:endParaRPr lang="en-US" b="1" dirty="0">
              <a:solidFill>
                <a:srgbClr val="FF0000"/>
              </a:solidFill>
              <a:effectLst>
                <a:outerShdw blurRad="38100" dist="38100" dir="2700000" algn="tl">
                  <a:srgbClr val="000000">
                    <a:alpha val="43137"/>
                  </a:srgbClr>
                </a:outerShdw>
              </a:effectLst>
            </a:endParaRPr>
          </a:p>
        </p:txBody>
      </p:sp>
      <p:sp>
        <p:nvSpPr>
          <p:cNvPr id="7" name="TextBox 6"/>
          <p:cNvSpPr txBox="1"/>
          <p:nvPr/>
        </p:nvSpPr>
        <p:spPr>
          <a:xfrm>
            <a:off x="3962400" y="2724150"/>
            <a:ext cx="538930" cy="338554"/>
          </a:xfrm>
          <a:prstGeom prst="rect">
            <a:avLst/>
          </a:prstGeom>
          <a:noFill/>
        </p:spPr>
        <p:txBody>
          <a:bodyPr wrap="none" rtlCol="0">
            <a:spAutoFit/>
          </a:bodyPr>
          <a:lstStyle/>
          <a:p>
            <a:r>
              <a:rPr lang="en-US" b="1" dirty="0" smtClean="0">
                <a:solidFill>
                  <a:srgbClr val="FF0000"/>
                </a:solidFill>
                <a:effectLst>
                  <a:outerShdw blurRad="38100" dist="38100" dir="2700000" algn="tl">
                    <a:srgbClr val="000000">
                      <a:alpha val="43137"/>
                    </a:srgbClr>
                  </a:outerShdw>
                </a:effectLst>
              </a:rPr>
              <a:t>NDF</a:t>
            </a:r>
            <a:endParaRPr lang="en-US" b="1" dirty="0">
              <a:solidFill>
                <a:srgbClr val="FF0000"/>
              </a:solidFill>
              <a:effectLst>
                <a:outerShdw blurRad="38100" dist="38100" dir="2700000" algn="tl">
                  <a:srgbClr val="000000">
                    <a:alpha val="43137"/>
                  </a:srgbClr>
                </a:outerShdw>
              </a:effectLst>
            </a:endParaRPr>
          </a:p>
        </p:txBody>
      </p:sp>
      <p:cxnSp>
        <p:nvCxnSpPr>
          <p:cNvPr id="9" name="Straight Arrow Connector 8"/>
          <p:cNvCxnSpPr>
            <a:stCxn id="6" idx="2"/>
          </p:cNvCxnSpPr>
          <p:nvPr/>
        </p:nvCxnSpPr>
        <p:spPr>
          <a:xfrm>
            <a:off x="3291760" y="3062704"/>
            <a:ext cx="137240" cy="34724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flipH="1">
            <a:off x="4028249" y="3028950"/>
            <a:ext cx="86551" cy="34724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2" name="TextBox 11"/>
          <p:cNvSpPr txBox="1"/>
          <p:nvPr/>
        </p:nvSpPr>
        <p:spPr>
          <a:xfrm>
            <a:off x="685800" y="4171950"/>
            <a:ext cx="1537793" cy="338554"/>
          </a:xfrm>
          <a:prstGeom prst="rect">
            <a:avLst/>
          </a:prstGeom>
          <a:noFill/>
        </p:spPr>
        <p:txBody>
          <a:bodyPr wrap="none" rtlCol="0">
            <a:spAutoFit/>
          </a:bodyPr>
          <a:lstStyle/>
          <a:p>
            <a:r>
              <a:rPr lang="en-US" b="1" dirty="0" smtClean="0">
                <a:solidFill>
                  <a:srgbClr val="FF0000"/>
                </a:solidFill>
                <a:effectLst>
                  <a:outerShdw blurRad="38100" dist="38100" dir="2700000" algn="tl">
                    <a:srgbClr val="000000">
                      <a:alpha val="43137"/>
                    </a:srgbClr>
                  </a:outerShdw>
                </a:effectLst>
              </a:rPr>
              <a:t>New Roughness</a:t>
            </a:r>
            <a:endParaRPr lang="en-US" b="1" dirty="0">
              <a:solidFill>
                <a:srgbClr val="FF0000"/>
              </a:solidFill>
              <a:effectLst>
                <a:outerShdw blurRad="38100" dist="38100" dir="2700000" algn="tl">
                  <a:srgbClr val="000000">
                    <a:alpha val="43137"/>
                  </a:srgbClr>
                </a:outerShdw>
              </a:effectLst>
            </a:endParaRPr>
          </a:p>
        </p:txBody>
      </p:sp>
      <p:pic>
        <p:nvPicPr>
          <p:cNvPr id="1028" name="Picture 4"/>
          <p:cNvPicPr>
            <a:picLocks noChangeAspect="1" noChangeArrowheads="1"/>
          </p:cNvPicPr>
          <p:nvPr/>
        </p:nvPicPr>
        <p:blipFill>
          <a:blip r:embed="rId4" cstate="print"/>
          <a:srcRect/>
          <a:stretch>
            <a:fillRect/>
          </a:stretch>
        </p:blipFill>
        <p:spPr bwMode="auto">
          <a:xfrm>
            <a:off x="2495550" y="4162425"/>
            <a:ext cx="2228850" cy="466725"/>
          </a:xfrm>
          <a:prstGeom prst="rect">
            <a:avLst/>
          </a:prstGeom>
          <a:noFill/>
          <a:ln w="9525">
            <a:noFill/>
            <a:miter lim="800000"/>
            <a:headEnd/>
            <a:tailEnd/>
          </a:ln>
        </p:spPr>
      </p:pic>
      <p:cxnSp>
        <p:nvCxnSpPr>
          <p:cNvPr id="13" name="Straight Arrow Connector 12"/>
          <p:cNvCxnSpPr/>
          <p:nvPr/>
        </p:nvCxnSpPr>
        <p:spPr>
          <a:xfrm>
            <a:off x="2209800" y="4358104"/>
            <a:ext cx="457200" cy="9109"/>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09600" y="209550"/>
            <a:ext cx="8153400" cy="4267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2052" name="Picture 4"/>
          <p:cNvPicPr>
            <a:picLocks noChangeAspect="1" noChangeArrowheads="1"/>
          </p:cNvPicPr>
          <p:nvPr/>
        </p:nvPicPr>
        <p:blipFill>
          <a:blip r:embed="rId3" cstate="print"/>
          <a:srcRect/>
          <a:stretch>
            <a:fillRect/>
          </a:stretch>
        </p:blipFill>
        <p:spPr bwMode="auto">
          <a:xfrm>
            <a:off x="838200" y="361950"/>
            <a:ext cx="2381250" cy="3571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3" name="Picture 5"/>
          <p:cNvPicPr>
            <a:picLocks noChangeAspect="1" noChangeArrowheads="1"/>
          </p:cNvPicPr>
          <p:nvPr/>
        </p:nvPicPr>
        <p:blipFill>
          <a:blip r:embed="rId4" cstate="print"/>
          <a:srcRect/>
          <a:stretch>
            <a:fillRect/>
          </a:stretch>
        </p:blipFill>
        <p:spPr bwMode="auto">
          <a:xfrm>
            <a:off x="3505200" y="361950"/>
            <a:ext cx="2381250" cy="3571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4" name="Picture 6"/>
          <p:cNvPicPr>
            <a:picLocks noChangeAspect="1" noChangeArrowheads="1"/>
          </p:cNvPicPr>
          <p:nvPr/>
        </p:nvPicPr>
        <p:blipFill>
          <a:blip r:embed="rId5" cstate="print"/>
          <a:srcRect/>
          <a:stretch>
            <a:fillRect/>
          </a:stretch>
        </p:blipFill>
        <p:spPr bwMode="auto">
          <a:xfrm>
            <a:off x="6153150" y="361950"/>
            <a:ext cx="2381250" cy="3571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p:cNvSpPr txBox="1"/>
          <p:nvPr/>
        </p:nvSpPr>
        <p:spPr>
          <a:xfrm>
            <a:off x="1371600" y="4019550"/>
            <a:ext cx="990600"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rPr>
              <a:t>No AA</a:t>
            </a:r>
            <a:endParaRPr lang="en-US" sz="2400" dirty="0">
              <a:effectLst>
                <a:outerShdw blurRad="38100" dist="38100" dir="2700000" algn="tl">
                  <a:srgbClr val="000000">
                    <a:alpha val="43137"/>
                  </a:srgbClr>
                </a:outerShdw>
              </a:effectLst>
            </a:endParaRPr>
          </a:p>
        </p:txBody>
      </p:sp>
      <p:sp>
        <p:nvSpPr>
          <p:cNvPr id="11" name="TextBox 10"/>
          <p:cNvSpPr txBox="1"/>
          <p:nvPr/>
        </p:nvSpPr>
        <p:spPr>
          <a:xfrm>
            <a:off x="4191000" y="4019550"/>
            <a:ext cx="990600"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rPr>
              <a:t>Ours</a:t>
            </a:r>
            <a:endParaRPr lang="en-US" sz="2400" dirty="0">
              <a:effectLst>
                <a:outerShdw blurRad="38100" dist="38100" dir="2700000" algn="tl">
                  <a:srgbClr val="000000">
                    <a:alpha val="43137"/>
                  </a:srgbClr>
                </a:outerShdw>
              </a:effectLst>
            </a:endParaRPr>
          </a:p>
        </p:txBody>
      </p:sp>
      <p:sp>
        <p:nvSpPr>
          <p:cNvPr id="12" name="TextBox 11"/>
          <p:cNvSpPr txBox="1"/>
          <p:nvPr/>
        </p:nvSpPr>
        <p:spPr>
          <a:xfrm>
            <a:off x="6400800" y="4019550"/>
            <a:ext cx="2209800" cy="461665"/>
          </a:xfrm>
          <a:prstGeom prst="rect">
            <a:avLst/>
          </a:prstGeom>
          <a:noFill/>
        </p:spPr>
        <p:txBody>
          <a:bodyPr wrap="square" rtlCol="0">
            <a:spAutoFit/>
          </a:bodyPr>
          <a:lstStyle/>
          <a:p>
            <a:r>
              <a:rPr lang="en-US" sz="2400" dirty="0" smtClean="0">
                <a:effectLst>
                  <a:outerShdw blurRad="38100" dist="38100" dir="2700000" algn="tl">
                    <a:srgbClr val="000000">
                      <a:alpha val="43137"/>
                    </a:srgbClr>
                  </a:outerShdw>
                </a:effectLst>
              </a:rPr>
              <a:t>Ground Truth</a:t>
            </a:r>
            <a:endParaRPr lang="en-US" sz="2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5555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87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Play 3d Material Scanning Video</a:t>
            </a:r>
            <a:endParaRPr lang="en-US" dirty="0"/>
          </a:p>
        </p:txBody>
      </p:sp>
    </p:spTree>
    <p:extLst>
      <p:ext uri="{BB962C8B-B14F-4D97-AF65-F5344CB8AC3E}">
        <p14:creationId xmlns:p14="http://schemas.microsoft.com/office/powerpoint/2010/main" val="294146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52180" y="1433323"/>
            <a:ext cx="5839640" cy="2705478"/>
          </a:xfrm>
        </p:spPr>
      </p:pic>
    </p:spTree>
    <p:extLst>
      <p:ext uri="{BB962C8B-B14F-4D97-AF65-F5344CB8AC3E}">
        <p14:creationId xmlns:p14="http://schemas.microsoft.com/office/powerpoint/2010/main" val="3670739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Scanning Calibration</a:t>
            </a:r>
            <a:endParaRPr lang="en-US" dirty="0"/>
          </a:p>
        </p:txBody>
      </p:sp>
      <p:sp>
        <p:nvSpPr>
          <p:cNvPr id="5" name="Text Placeholder 4"/>
          <p:cNvSpPr>
            <a:spLocks noGrp="1"/>
          </p:cNvSpPr>
          <p:nvPr>
            <p:ph type="body" sz="half" idx="2"/>
          </p:nvPr>
        </p:nvSpPr>
        <p:spPr/>
        <p:txBody>
          <a:bodyPr/>
          <a:lstStyle/>
          <a:p>
            <a:pPr marL="285750" indent="-285750">
              <a:buFont typeface="Arial" pitchFamily="34" charset="0"/>
              <a:buChar char="•"/>
            </a:pPr>
            <a:r>
              <a:rPr lang="en-US" dirty="0" smtClean="0"/>
              <a:t>Errors in calibration caused low frequency errors in solved normal map</a:t>
            </a:r>
          </a:p>
          <a:p>
            <a:pPr marL="285750" indent="-285750">
              <a:buFont typeface="Arial" pitchFamily="34" charset="0"/>
              <a:buChar char="•"/>
            </a:pPr>
            <a:r>
              <a:rPr lang="en-US" dirty="0" smtClean="0"/>
              <a:t>Better estimation of parameters = better </a:t>
            </a:r>
            <a:r>
              <a:rPr lang="en-US" dirty="0" err="1" smtClean="0"/>
              <a:t>normals</a:t>
            </a:r>
            <a:endParaRPr lang="en-US" dirty="0" smtClean="0"/>
          </a:p>
          <a:p>
            <a:pPr marL="693944" lvl="1" indent="-285750">
              <a:buFont typeface="Arial" pitchFamily="34" charset="0"/>
              <a:buChar char="•"/>
            </a:pPr>
            <a:r>
              <a:rPr lang="en-US" dirty="0" smtClean="0"/>
              <a:t>Light direction</a:t>
            </a:r>
          </a:p>
          <a:p>
            <a:pPr marL="693944" lvl="1" indent="-285750">
              <a:buFont typeface="Arial" pitchFamily="34" charset="0"/>
              <a:buChar char="•"/>
            </a:pPr>
            <a:r>
              <a:rPr lang="en-US" dirty="0" smtClean="0"/>
              <a:t>Light intensity</a:t>
            </a:r>
          </a:p>
          <a:p>
            <a:pPr marL="693944" lvl="1" indent="-285750">
              <a:buFont typeface="Arial" pitchFamily="34" charset="0"/>
              <a:buChar char="•"/>
            </a:pPr>
            <a:r>
              <a:rPr lang="en-US" dirty="0" smtClean="0"/>
              <a:t>Geometric distortion</a:t>
            </a:r>
          </a:p>
          <a:p>
            <a:pPr marL="693944" lvl="1" indent="-285750">
              <a:buFont typeface="Arial" pitchFamily="34" charset="0"/>
              <a:buChar char="•"/>
            </a:pPr>
            <a:r>
              <a:rPr lang="en-US" dirty="0" smtClean="0"/>
              <a:t>Radial distortion</a:t>
            </a:r>
          </a:p>
          <a:p>
            <a:pPr marL="693944" lvl="1" indent="-285750">
              <a:buFont typeface="Arial" pitchFamily="34" charset="0"/>
              <a:buChar char="•"/>
            </a:pPr>
            <a:r>
              <a:rPr lang="en-US" dirty="0" smtClean="0"/>
              <a:t>Chromatic aberration</a:t>
            </a:r>
            <a:endParaRPr lang="en-US" dirty="0"/>
          </a:p>
        </p:txBody>
      </p:sp>
      <p:pic>
        <p:nvPicPr>
          <p:cNvPr id="2050" name="Picture 2" descr="\\whitechapel\RAD07\presentations\SIGGRAPH_2013\sourcedata\textile_scanning\estimation_erro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819150"/>
            <a:ext cx="3810000"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3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29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Authoring Pipeline</a:t>
            </a:r>
            <a:endParaRPr lang="en-US" dirty="0"/>
          </a:p>
        </p:txBody>
      </p:sp>
      <p:sp>
        <p:nvSpPr>
          <p:cNvPr id="3" name="Content Placeholder 2"/>
          <p:cNvSpPr>
            <a:spLocks noGrp="1"/>
          </p:cNvSpPr>
          <p:nvPr>
            <p:ph idx="1"/>
          </p:nvPr>
        </p:nvSpPr>
        <p:spPr/>
        <p:txBody>
          <a:bodyPr/>
          <a:lstStyle/>
          <a:p>
            <a:r>
              <a:rPr lang="en-US" dirty="0" smtClean="0"/>
              <a:t>3 pillars of the material pipeline</a:t>
            </a:r>
          </a:p>
          <a:p>
            <a:pPr lvl="1"/>
            <a:r>
              <a:rPr lang="en-US" dirty="0" smtClean="0"/>
              <a:t>Inheritance-based data format</a:t>
            </a:r>
          </a:p>
          <a:p>
            <a:pPr lvl="1"/>
            <a:r>
              <a:rPr lang="en-US" dirty="0" smtClean="0"/>
              <a:t>Compositing</a:t>
            </a:r>
          </a:p>
          <a:p>
            <a:pPr lvl="1"/>
            <a:r>
              <a:rPr lang="en-US" dirty="0" smtClean="0"/>
              <a:t>Run-time layering</a:t>
            </a:r>
            <a:endParaRPr lang="en-US" dirty="0"/>
          </a:p>
        </p:txBody>
      </p:sp>
    </p:spTree>
    <p:extLst>
      <p:ext uri="{BB962C8B-B14F-4D97-AF65-F5344CB8AC3E}">
        <p14:creationId xmlns:p14="http://schemas.microsoft.com/office/powerpoint/2010/main" val="80096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06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Inheritance-based </a:t>
            </a:r>
            <a:r>
              <a:rPr lang="en-US" dirty="0" smtClean="0"/>
              <a:t>Materials</a:t>
            </a:r>
            <a:endParaRPr lang="en-US" dirty="0"/>
          </a:p>
        </p:txBody>
      </p:sp>
      <p:sp>
        <p:nvSpPr>
          <p:cNvPr id="3" name="Content Placeholder 2"/>
          <p:cNvSpPr>
            <a:spLocks noGrp="1"/>
          </p:cNvSpPr>
          <p:nvPr>
            <p:ph idx="1"/>
          </p:nvPr>
        </p:nvSpPr>
        <p:spPr/>
        <p:txBody>
          <a:bodyPr/>
          <a:lstStyle/>
          <a:p>
            <a:r>
              <a:rPr lang="en-US" dirty="0" smtClean="0"/>
              <a:t>Common parameters shared in base material</a:t>
            </a:r>
          </a:p>
          <a:p>
            <a:r>
              <a:rPr lang="en-US" dirty="0" smtClean="0"/>
              <a:t>Derived material only stores changes from base</a:t>
            </a:r>
          </a:p>
          <a:p>
            <a:r>
              <a:rPr lang="en-US" dirty="0" smtClean="0"/>
              <a:t>Quicker asset creation</a:t>
            </a:r>
          </a:p>
          <a:p>
            <a:r>
              <a:rPr lang="en-US" dirty="0" smtClean="0"/>
              <a:t>Global changes can be made in a single asset</a:t>
            </a:r>
            <a:endParaRPr lang="en-US" dirty="0"/>
          </a:p>
        </p:txBody>
      </p:sp>
    </p:spTree>
    <p:extLst>
      <p:ext uri="{BB962C8B-B14F-4D97-AF65-F5344CB8AC3E}">
        <p14:creationId xmlns:p14="http://schemas.microsoft.com/office/powerpoint/2010/main" val="47987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37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04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62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304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08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681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116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Our Project</a:t>
            </a:r>
            <a:endParaRPr lang="en-US" dirty="0"/>
          </a:p>
        </p:txBody>
      </p:sp>
      <p:sp>
        <p:nvSpPr>
          <p:cNvPr id="5" name="Content Placeholder 4"/>
          <p:cNvSpPr>
            <a:spLocks noGrp="1"/>
          </p:cNvSpPr>
          <p:nvPr>
            <p:ph idx="1"/>
          </p:nvPr>
        </p:nvSpPr>
        <p:spPr/>
        <p:txBody>
          <a:bodyPr/>
          <a:lstStyle/>
          <a:p>
            <a:r>
              <a:rPr lang="en-US" dirty="0" smtClean="0">
                <a:solidFill>
                  <a:schemeClr val="bg1">
                    <a:lumMod val="65000"/>
                  </a:schemeClr>
                </a:solidFill>
              </a:rPr>
              <a:t>Brand-new IP</a:t>
            </a:r>
          </a:p>
          <a:p>
            <a:r>
              <a:rPr lang="en-US" dirty="0" smtClean="0">
                <a:solidFill>
                  <a:schemeClr val="bg1">
                    <a:lumMod val="65000"/>
                  </a:schemeClr>
                </a:solidFill>
              </a:rPr>
              <a:t>Alternate history 19</a:t>
            </a:r>
            <a:r>
              <a:rPr lang="en-US" baseline="30000" dirty="0" smtClean="0">
                <a:solidFill>
                  <a:schemeClr val="bg1">
                    <a:lumMod val="65000"/>
                  </a:schemeClr>
                </a:solidFill>
              </a:rPr>
              <a:t>th</a:t>
            </a:r>
            <a:r>
              <a:rPr lang="en-US" dirty="0" smtClean="0">
                <a:solidFill>
                  <a:schemeClr val="bg1">
                    <a:lumMod val="65000"/>
                  </a:schemeClr>
                </a:solidFill>
              </a:rPr>
              <a:t>-century London</a:t>
            </a:r>
          </a:p>
          <a:p>
            <a:r>
              <a:rPr lang="en-US" dirty="0" smtClean="0"/>
              <a:t>Exclusive </a:t>
            </a:r>
            <a:r>
              <a:rPr lang="en-US" dirty="0"/>
              <a:t>t</a:t>
            </a:r>
            <a:r>
              <a:rPr lang="en-US" dirty="0" smtClean="0"/>
              <a:t>o PlayStation 4</a:t>
            </a:r>
          </a:p>
          <a:p>
            <a:r>
              <a:rPr lang="en-US" dirty="0" smtClean="0"/>
              <a:t>In-house engine</a:t>
            </a:r>
          </a:p>
          <a:p>
            <a:r>
              <a:rPr lang="en-US" dirty="0" smtClean="0">
                <a:solidFill>
                  <a:schemeClr val="bg1">
                    <a:lumMod val="65000"/>
                  </a:schemeClr>
                </a:solidFill>
              </a:rPr>
              <a:t>~80 developers</a:t>
            </a:r>
          </a:p>
          <a:p>
            <a:endParaRPr lang="en-US" dirty="0" smtClean="0">
              <a:solidFill>
                <a:schemeClr val="bg1">
                  <a:lumMod val="65000"/>
                </a:schemeClr>
              </a:solidFill>
            </a:endParaRPr>
          </a:p>
          <a:p>
            <a:endParaRPr lang="en-US" dirty="0" smtClean="0">
              <a:solidFill>
                <a:schemeClr val="bg1">
                  <a:lumMod val="65000"/>
                </a:schemeClr>
              </a:solidFill>
            </a:endParaRPr>
          </a:p>
        </p:txBody>
      </p:sp>
    </p:spTree>
    <p:extLst>
      <p:ext uri="{BB962C8B-B14F-4D97-AF65-F5344CB8AC3E}">
        <p14:creationId xmlns:p14="http://schemas.microsoft.com/office/powerpoint/2010/main" val="91677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272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64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754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92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48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7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Compositing</a:t>
            </a:r>
          </a:p>
        </p:txBody>
      </p:sp>
      <p:sp>
        <p:nvSpPr>
          <p:cNvPr id="3" name="Content Placeholder 2"/>
          <p:cNvSpPr>
            <a:spLocks noGrp="1"/>
          </p:cNvSpPr>
          <p:nvPr>
            <p:ph idx="1"/>
          </p:nvPr>
        </p:nvSpPr>
        <p:spPr/>
        <p:txBody>
          <a:bodyPr/>
          <a:lstStyle/>
          <a:p>
            <a:r>
              <a:rPr lang="en-US" dirty="0" smtClean="0"/>
              <a:t>Mostly offline process</a:t>
            </a:r>
          </a:p>
          <a:p>
            <a:r>
              <a:rPr lang="en-US" dirty="0" smtClean="0"/>
              <a:t>Generates parameter maps from materials and blending maps</a:t>
            </a:r>
          </a:p>
          <a:p>
            <a:r>
              <a:rPr lang="en-US" dirty="0" smtClean="0"/>
              <a:t>Support compositing subset of BRDFs</a:t>
            </a:r>
          </a:p>
          <a:p>
            <a:pPr lvl="1"/>
            <a:r>
              <a:rPr lang="en-US" dirty="0" smtClean="0"/>
              <a:t>Cloth, GGX, and Anisotropic</a:t>
            </a:r>
          </a:p>
          <a:p>
            <a:pPr lvl="1"/>
            <a:r>
              <a:rPr lang="en-US" dirty="0" smtClean="0"/>
              <a:t>Compositing cloth requires applying 2 BRDFs</a:t>
            </a:r>
            <a:endParaRPr lang="en-US" dirty="0"/>
          </a:p>
        </p:txBody>
      </p:sp>
    </p:spTree>
    <p:extLst>
      <p:ext uri="{BB962C8B-B14F-4D97-AF65-F5344CB8AC3E}">
        <p14:creationId xmlns:p14="http://schemas.microsoft.com/office/powerpoint/2010/main" val="352992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Compositing</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719473708"/>
              </p:ext>
            </p:extLst>
          </p:nvPr>
        </p:nvGraphicFramePr>
        <p:xfrm>
          <a:off x="457200" y="809625"/>
          <a:ext cx="8229600" cy="2270760"/>
        </p:xfrm>
        <a:graphic>
          <a:graphicData uri="http://schemas.openxmlformats.org/drawingml/2006/table">
            <a:tbl>
              <a:tblPr firstRow="1" bandRow="1">
                <a:tableStyleId>{5C22544A-7EE6-4342-B048-85BDC9FD1C3A}</a:tableStyleId>
              </a:tblPr>
              <a:tblGrid>
                <a:gridCol w="1371600"/>
                <a:gridCol w="1371600"/>
                <a:gridCol w="1371600"/>
                <a:gridCol w="1371600"/>
                <a:gridCol w="1371600"/>
                <a:gridCol w="1371600"/>
              </a:tblGrid>
              <a:tr h="370840">
                <a:tc>
                  <a:txBody>
                    <a:bodyPr/>
                    <a:lstStyle/>
                    <a:p>
                      <a:r>
                        <a:rPr lang="en-US" dirty="0" smtClean="0"/>
                        <a:t>Map</a:t>
                      </a:r>
                      <a:endParaRPr lang="en-US" dirty="0"/>
                    </a:p>
                  </a:txBody>
                  <a:tcPr/>
                </a:tc>
                <a:tc>
                  <a:txBody>
                    <a:bodyPr/>
                    <a:lstStyle/>
                    <a:p>
                      <a:r>
                        <a:rPr lang="en-US" dirty="0" smtClean="0"/>
                        <a:t>R Channel</a:t>
                      </a:r>
                      <a:endParaRPr lang="en-US" dirty="0"/>
                    </a:p>
                  </a:txBody>
                  <a:tcPr/>
                </a:tc>
                <a:tc>
                  <a:txBody>
                    <a:bodyPr/>
                    <a:lstStyle/>
                    <a:p>
                      <a:r>
                        <a:rPr lang="en-US" dirty="0" smtClean="0"/>
                        <a:t>G</a:t>
                      </a:r>
                      <a:r>
                        <a:rPr lang="en-US" baseline="0" dirty="0" smtClean="0"/>
                        <a:t> Channel</a:t>
                      </a:r>
                      <a:endParaRPr lang="en-US" dirty="0"/>
                    </a:p>
                  </a:txBody>
                  <a:tcPr/>
                </a:tc>
                <a:tc>
                  <a:txBody>
                    <a:bodyPr/>
                    <a:lstStyle/>
                    <a:p>
                      <a:r>
                        <a:rPr lang="en-US" dirty="0" smtClean="0"/>
                        <a:t>B Channel</a:t>
                      </a:r>
                      <a:endParaRPr lang="en-US" dirty="0"/>
                    </a:p>
                  </a:txBody>
                  <a:tcPr/>
                </a:tc>
                <a:tc>
                  <a:txBody>
                    <a:bodyPr/>
                    <a:lstStyle/>
                    <a:p>
                      <a:r>
                        <a:rPr lang="en-US" dirty="0" smtClean="0"/>
                        <a:t>A Channel</a:t>
                      </a:r>
                      <a:endParaRPr lang="en-US" dirty="0"/>
                    </a:p>
                  </a:txBody>
                  <a:tcPr/>
                </a:tc>
                <a:tc>
                  <a:txBody>
                    <a:bodyPr/>
                    <a:lstStyle/>
                    <a:p>
                      <a:r>
                        <a:rPr lang="en-US" dirty="0" smtClean="0"/>
                        <a:t>Format</a:t>
                      </a:r>
                      <a:endParaRPr lang="en-US" dirty="0"/>
                    </a:p>
                  </a:txBody>
                  <a:tcPr/>
                </a:tc>
              </a:tr>
              <a:tr h="370840">
                <a:tc>
                  <a:txBody>
                    <a:bodyPr/>
                    <a:lstStyle/>
                    <a:p>
                      <a:r>
                        <a:rPr lang="en-US" dirty="0" smtClean="0"/>
                        <a:t>1</a:t>
                      </a:r>
                      <a:endParaRPr lang="en-US" dirty="0"/>
                    </a:p>
                  </a:txBody>
                  <a:tcPr/>
                </a:tc>
                <a:tc>
                  <a:txBody>
                    <a:bodyPr/>
                    <a:lstStyle/>
                    <a:p>
                      <a:r>
                        <a:rPr lang="en-US" dirty="0" err="1" smtClean="0"/>
                        <a:t>Normals</a:t>
                      </a:r>
                      <a:r>
                        <a:rPr lang="en-US" dirty="0" smtClean="0"/>
                        <a:t> X</a:t>
                      </a:r>
                      <a:endParaRPr lang="en-US" dirty="0"/>
                    </a:p>
                  </a:txBody>
                  <a:tcPr/>
                </a:tc>
                <a:tc>
                  <a:txBody>
                    <a:bodyPr/>
                    <a:lstStyle/>
                    <a:p>
                      <a:r>
                        <a:rPr lang="en-US" dirty="0" err="1" smtClean="0"/>
                        <a:t>Normals</a:t>
                      </a:r>
                      <a:r>
                        <a:rPr lang="en-US" dirty="0" smtClean="0"/>
                        <a:t> Y</a:t>
                      </a:r>
                      <a:endParaRPr lang="en-US" dirty="0"/>
                    </a:p>
                  </a:txBody>
                  <a:tcPr/>
                </a:tc>
                <a:tc>
                  <a:txBody>
                    <a:bodyPr/>
                    <a:lstStyle/>
                    <a:p>
                      <a:r>
                        <a:rPr lang="en-US" dirty="0" smtClean="0"/>
                        <a:t>N/A</a:t>
                      </a:r>
                      <a:endParaRPr lang="en-US" dirty="0"/>
                    </a:p>
                  </a:txBody>
                  <a:tcPr/>
                </a:tc>
                <a:tc>
                  <a:txBody>
                    <a:bodyPr/>
                    <a:lstStyle/>
                    <a:p>
                      <a:r>
                        <a:rPr lang="en-US" dirty="0" smtClean="0"/>
                        <a:t>N/A</a:t>
                      </a:r>
                      <a:endParaRPr lang="en-US" dirty="0"/>
                    </a:p>
                  </a:txBody>
                  <a:tcPr/>
                </a:tc>
                <a:tc>
                  <a:txBody>
                    <a:bodyPr/>
                    <a:lstStyle/>
                    <a:p>
                      <a:r>
                        <a:rPr lang="en-US" dirty="0" smtClean="0"/>
                        <a:t>BC5</a:t>
                      </a:r>
                      <a:endParaRPr lang="en-US" dirty="0"/>
                    </a:p>
                  </a:txBody>
                  <a:tcPr/>
                </a:tc>
              </a:tr>
              <a:tr h="370840">
                <a:tc>
                  <a:txBody>
                    <a:bodyPr/>
                    <a:lstStyle/>
                    <a:p>
                      <a:r>
                        <a:rPr lang="en-US" dirty="0" smtClean="0"/>
                        <a:t>2</a:t>
                      </a:r>
                      <a:endParaRPr lang="en-US" dirty="0"/>
                    </a:p>
                  </a:txBody>
                  <a:tcPr/>
                </a:tc>
                <a:tc>
                  <a:txBody>
                    <a:bodyPr/>
                    <a:lstStyle/>
                    <a:p>
                      <a:r>
                        <a:rPr lang="en-US" dirty="0" smtClean="0"/>
                        <a:t>Diffuse</a:t>
                      </a:r>
                      <a:r>
                        <a:rPr lang="en-US" baseline="0" dirty="0" smtClean="0"/>
                        <a:t> R</a:t>
                      </a:r>
                      <a:endParaRPr lang="en-US" dirty="0"/>
                    </a:p>
                  </a:txBody>
                  <a:tcPr/>
                </a:tc>
                <a:tc>
                  <a:txBody>
                    <a:bodyPr/>
                    <a:lstStyle/>
                    <a:p>
                      <a:r>
                        <a:rPr lang="en-US" dirty="0" smtClean="0"/>
                        <a:t>Diffuse G</a:t>
                      </a:r>
                      <a:endParaRPr lang="en-US" dirty="0"/>
                    </a:p>
                  </a:txBody>
                  <a:tcPr/>
                </a:tc>
                <a:tc>
                  <a:txBody>
                    <a:bodyPr/>
                    <a:lstStyle/>
                    <a:p>
                      <a:r>
                        <a:rPr lang="en-US" dirty="0" smtClean="0"/>
                        <a:t>Diffuse B</a:t>
                      </a:r>
                      <a:endParaRPr lang="en-US" dirty="0"/>
                    </a:p>
                  </a:txBody>
                  <a:tcPr/>
                </a:tc>
                <a:tc>
                  <a:txBody>
                    <a:bodyPr/>
                    <a:lstStyle/>
                    <a:p>
                      <a:r>
                        <a:rPr lang="en-US" dirty="0" smtClean="0"/>
                        <a:t>Alpha (Optional)</a:t>
                      </a:r>
                      <a:endParaRPr lang="en-US" dirty="0"/>
                    </a:p>
                  </a:txBody>
                  <a:tcPr/>
                </a:tc>
                <a:tc>
                  <a:txBody>
                    <a:bodyPr/>
                    <a:lstStyle/>
                    <a:p>
                      <a:r>
                        <a:rPr lang="en-US" dirty="0" smtClean="0"/>
                        <a:t>BC1 or BC3</a:t>
                      </a:r>
                      <a:endParaRPr lang="en-US" dirty="0"/>
                    </a:p>
                  </a:txBody>
                  <a:tcPr/>
                </a:tc>
              </a:tr>
              <a:tr h="370840">
                <a:tc>
                  <a:txBody>
                    <a:bodyPr/>
                    <a:lstStyle/>
                    <a:p>
                      <a:r>
                        <a:rPr lang="en-US" dirty="0" smtClean="0"/>
                        <a:t>3</a:t>
                      </a:r>
                      <a:endParaRPr lang="en-US" dirty="0"/>
                    </a:p>
                  </a:txBody>
                  <a:tcPr/>
                </a:tc>
                <a:tc>
                  <a:txBody>
                    <a:bodyPr/>
                    <a:lstStyle/>
                    <a:p>
                      <a:r>
                        <a:rPr lang="en-US" dirty="0" smtClean="0"/>
                        <a:t>Specular R</a:t>
                      </a:r>
                      <a:endParaRPr lang="en-US" dirty="0"/>
                    </a:p>
                  </a:txBody>
                  <a:tcPr/>
                </a:tc>
                <a:tc>
                  <a:txBody>
                    <a:bodyPr/>
                    <a:lstStyle/>
                    <a:p>
                      <a:r>
                        <a:rPr lang="en-US" dirty="0" smtClean="0"/>
                        <a:t>Specular G</a:t>
                      </a:r>
                      <a:endParaRPr lang="en-US" dirty="0"/>
                    </a:p>
                  </a:txBody>
                  <a:tcPr/>
                </a:tc>
                <a:tc>
                  <a:txBody>
                    <a:bodyPr/>
                    <a:lstStyle/>
                    <a:p>
                      <a:r>
                        <a:rPr lang="en-US" dirty="0" smtClean="0"/>
                        <a:t>Specular</a:t>
                      </a:r>
                      <a:r>
                        <a:rPr lang="en-US" baseline="0" dirty="0" smtClean="0"/>
                        <a:t> B</a:t>
                      </a:r>
                      <a:endParaRPr lang="en-US" dirty="0"/>
                    </a:p>
                  </a:txBody>
                  <a:tcPr/>
                </a:tc>
                <a:tc>
                  <a:txBody>
                    <a:bodyPr/>
                    <a:lstStyle/>
                    <a:p>
                      <a:r>
                        <a:rPr lang="en-US" dirty="0" smtClean="0"/>
                        <a:t>Specular Intensity</a:t>
                      </a:r>
                      <a:endParaRPr lang="en-US" dirty="0"/>
                    </a:p>
                  </a:txBody>
                  <a:tcPr/>
                </a:tc>
                <a:tc>
                  <a:txBody>
                    <a:bodyPr/>
                    <a:lstStyle/>
                    <a:p>
                      <a:r>
                        <a:rPr lang="en-US" dirty="0" smtClean="0"/>
                        <a:t>BC3</a:t>
                      </a:r>
                      <a:endParaRPr lang="en-US" dirty="0"/>
                    </a:p>
                  </a:txBody>
                  <a:tcPr/>
                </a:tc>
              </a:tr>
              <a:tr h="370840">
                <a:tc>
                  <a:txBody>
                    <a:bodyPr/>
                    <a:lstStyle/>
                    <a:p>
                      <a:r>
                        <a:rPr lang="en-US" dirty="0" smtClean="0"/>
                        <a:t>4</a:t>
                      </a:r>
                      <a:endParaRPr lang="en-US" dirty="0"/>
                    </a:p>
                  </a:txBody>
                  <a:tcPr/>
                </a:tc>
                <a:tc>
                  <a:txBody>
                    <a:bodyPr/>
                    <a:lstStyle/>
                    <a:p>
                      <a:r>
                        <a:rPr lang="en-US" dirty="0" smtClean="0"/>
                        <a:t>Roughness</a:t>
                      </a:r>
                      <a:endParaRPr lang="en-US" dirty="0"/>
                    </a:p>
                  </a:txBody>
                  <a:tcPr/>
                </a:tc>
                <a:tc>
                  <a:txBody>
                    <a:bodyPr/>
                    <a:lstStyle/>
                    <a:p>
                      <a:r>
                        <a:rPr lang="en-US" dirty="0" smtClean="0"/>
                        <a:t>AO</a:t>
                      </a:r>
                      <a:endParaRPr lang="en-US" dirty="0"/>
                    </a:p>
                  </a:txBody>
                  <a:tcPr/>
                </a:tc>
                <a:tc>
                  <a:txBody>
                    <a:bodyPr/>
                    <a:lstStyle/>
                    <a:p>
                      <a:r>
                        <a:rPr lang="en-US" dirty="0" smtClean="0"/>
                        <a:t>BRDF Blend</a:t>
                      </a:r>
                      <a:endParaRPr lang="en-US" dirty="0"/>
                    </a:p>
                  </a:txBody>
                  <a:tcPr/>
                </a:tc>
                <a:tc>
                  <a:txBody>
                    <a:bodyPr/>
                    <a:lstStyle/>
                    <a:p>
                      <a:r>
                        <a:rPr lang="en-US" dirty="0" smtClean="0"/>
                        <a:t>Anisotropy</a:t>
                      </a:r>
                      <a:endParaRPr lang="en-US" dirty="0"/>
                    </a:p>
                  </a:txBody>
                  <a:tcPr/>
                </a:tc>
                <a:tc>
                  <a:txBody>
                    <a:bodyPr/>
                    <a:lstStyle/>
                    <a:p>
                      <a:r>
                        <a:rPr lang="en-US" dirty="0" smtClean="0"/>
                        <a:t>BC3</a:t>
                      </a:r>
                      <a:endParaRPr lang="en-US" dirty="0"/>
                    </a:p>
                  </a:txBody>
                  <a:tcPr/>
                </a:tc>
              </a:tr>
            </a:tbl>
          </a:graphicData>
        </a:graphic>
      </p:graphicFrame>
    </p:spTree>
    <p:extLst>
      <p:ext uri="{BB962C8B-B14F-4D97-AF65-F5344CB8AC3E}">
        <p14:creationId xmlns:p14="http://schemas.microsoft.com/office/powerpoint/2010/main" val="81753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34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56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Shading Model</a:t>
            </a:r>
            <a:endParaRPr lang="en-US" dirty="0"/>
          </a:p>
        </p:txBody>
      </p:sp>
      <p:sp>
        <p:nvSpPr>
          <p:cNvPr id="3" name="Content Placeholder 2"/>
          <p:cNvSpPr>
            <a:spLocks noGrp="1"/>
          </p:cNvSpPr>
          <p:nvPr>
            <p:ph idx="1"/>
          </p:nvPr>
        </p:nvSpPr>
        <p:spPr/>
        <p:txBody>
          <a:bodyPr/>
          <a:lstStyle/>
          <a:p>
            <a:r>
              <a:rPr lang="en-US" dirty="0" smtClean="0"/>
              <a:t>Default specular BRDF is Cook-Torrance</a:t>
            </a:r>
          </a:p>
          <a:p>
            <a:pPr lvl="1"/>
            <a:r>
              <a:rPr lang="en-US" dirty="0" smtClean="0"/>
              <a:t>D term is GGX distribution from Walter et al.</a:t>
            </a:r>
          </a:p>
          <a:p>
            <a:pPr lvl="1"/>
            <a:r>
              <a:rPr lang="en-US" dirty="0" smtClean="0"/>
              <a:t>Matching Smith G term derived in same paper</a:t>
            </a:r>
          </a:p>
          <a:p>
            <a:pPr lvl="1"/>
            <a:r>
              <a:rPr lang="en-US" dirty="0" err="1" smtClean="0"/>
              <a:t>Schlick’s</a:t>
            </a:r>
            <a:r>
              <a:rPr lang="en-US" dirty="0" smtClean="0"/>
              <a:t> approximation for Fresnel</a:t>
            </a:r>
          </a:p>
          <a:p>
            <a:pPr lvl="1"/>
            <a:r>
              <a:rPr lang="en-US" dirty="0" err="1" smtClean="0"/>
              <a:t>Lambertian</a:t>
            </a:r>
            <a:r>
              <a:rPr lang="en-US" dirty="0" smtClean="0"/>
              <a:t> diffuse, balanced with specular intensity</a:t>
            </a:r>
          </a:p>
        </p:txBody>
      </p:sp>
    </p:spTree>
    <p:extLst>
      <p:ext uri="{BB962C8B-B14F-4D97-AF65-F5344CB8AC3E}">
        <p14:creationId xmlns:p14="http://schemas.microsoft.com/office/powerpoint/2010/main" val="1481021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161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47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3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34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9353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3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610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68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871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01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Shading Model</a:t>
            </a:r>
            <a:endParaRPr lang="en-US" dirty="0"/>
          </a:p>
        </p:txBody>
      </p:sp>
      <p:sp>
        <p:nvSpPr>
          <p:cNvPr id="3" name="Content Placeholder 2"/>
          <p:cNvSpPr>
            <a:spLocks noGrp="1"/>
          </p:cNvSpPr>
          <p:nvPr>
            <p:ph idx="1"/>
          </p:nvPr>
        </p:nvSpPr>
        <p:spPr/>
        <p:txBody>
          <a:bodyPr/>
          <a:lstStyle/>
          <a:p>
            <a:r>
              <a:rPr lang="en-US" dirty="0" smtClean="0"/>
              <a:t>Other BRDFs available</a:t>
            </a:r>
          </a:p>
          <a:p>
            <a:pPr lvl="1"/>
            <a:r>
              <a:rPr lang="en-US" dirty="0" smtClean="0"/>
              <a:t>Beckmann (also taken from Walter et al.)</a:t>
            </a:r>
          </a:p>
          <a:p>
            <a:pPr lvl="1"/>
            <a:r>
              <a:rPr lang="en-US" dirty="0" smtClean="0"/>
              <a:t>Anisotropic GGX</a:t>
            </a:r>
          </a:p>
          <a:p>
            <a:pPr lvl="1"/>
            <a:r>
              <a:rPr lang="en-US" dirty="0" smtClean="0"/>
              <a:t>Hair (</a:t>
            </a:r>
            <a:r>
              <a:rPr lang="en-US" dirty="0" err="1" smtClean="0"/>
              <a:t>Kajiya</a:t>
            </a:r>
            <a:r>
              <a:rPr lang="en-US" dirty="0" smtClean="0"/>
              <a:t>-Kay)</a:t>
            </a:r>
          </a:p>
          <a:p>
            <a:pPr lvl="1"/>
            <a:r>
              <a:rPr lang="en-US" dirty="0" smtClean="0"/>
              <a:t>Skin (pre-integrated diffuse)</a:t>
            </a:r>
          </a:p>
          <a:p>
            <a:pPr lvl="1"/>
            <a:r>
              <a:rPr lang="en-US" dirty="0" smtClean="0"/>
              <a:t>Cloth</a:t>
            </a:r>
            <a:endParaRPr lang="en-US" dirty="0"/>
          </a:p>
        </p:txBody>
      </p:sp>
    </p:spTree>
    <p:extLst>
      <p:ext uri="{BB962C8B-B14F-4D97-AF65-F5344CB8AC3E}">
        <p14:creationId xmlns:p14="http://schemas.microsoft.com/office/powerpoint/2010/main" val="3292237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341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22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066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36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52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85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975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46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02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971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0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767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91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833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400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132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52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31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108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65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43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Skin</a:t>
            </a:r>
            <a:endParaRPr lang="en-US" dirty="0"/>
          </a:p>
        </p:txBody>
      </p:sp>
      <p:sp>
        <p:nvSpPr>
          <p:cNvPr id="3" name="Content Placeholder 2"/>
          <p:cNvSpPr>
            <a:spLocks noGrp="1"/>
          </p:cNvSpPr>
          <p:nvPr>
            <p:ph idx="1"/>
          </p:nvPr>
        </p:nvSpPr>
        <p:spPr/>
        <p:txBody>
          <a:bodyPr/>
          <a:lstStyle/>
          <a:p>
            <a:pPr marL="0" indent="0">
              <a:buNone/>
            </a:pPr>
            <a:r>
              <a:rPr lang="en-US" dirty="0" smtClean="0"/>
              <a:t>Pre-integrated skin diffuse with SH</a:t>
            </a:r>
          </a:p>
          <a:p>
            <a:endParaRPr lang="en-US" dirty="0" smtClean="0"/>
          </a:p>
        </p:txBody>
      </p:sp>
      <p:pic>
        <p:nvPicPr>
          <p:cNvPr id="5" name="Picture 4"/>
          <p:cNvPicPr>
            <a:picLocks noChangeAspect="1"/>
          </p:cNvPicPr>
          <p:nvPr/>
        </p:nvPicPr>
        <p:blipFill>
          <a:blip r:embed="rId3"/>
          <a:stretch>
            <a:fillRect/>
          </a:stretch>
        </p:blipFill>
        <p:spPr>
          <a:xfrm>
            <a:off x="2362200" y="1581150"/>
            <a:ext cx="3876675" cy="762000"/>
          </a:xfrm>
          <a:prstGeom prst="rect">
            <a:avLst/>
          </a:prstGeom>
        </p:spPr>
      </p:pic>
      <p:pic>
        <p:nvPicPr>
          <p:cNvPr id="6" name="Picture 5"/>
          <p:cNvPicPr>
            <a:picLocks noChangeAspect="1"/>
          </p:cNvPicPr>
          <p:nvPr/>
        </p:nvPicPr>
        <p:blipFill>
          <a:blip r:embed="rId4"/>
          <a:stretch>
            <a:fillRect/>
          </a:stretch>
        </p:blipFill>
        <p:spPr>
          <a:xfrm>
            <a:off x="2390774" y="2571750"/>
            <a:ext cx="3819525" cy="723900"/>
          </a:xfrm>
          <a:prstGeom prst="rect">
            <a:avLst/>
          </a:prstGeom>
        </p:spPr>
      </p:pic>
      <p:pic>
        <p:nvPicPr>
          <p:cNvPr id="7" name="Picture 6"/>
          <p:cNvPicPr>
            <a:picLocks noChangeAspect="1"/>
          </p:cNvPicPr>
          <p:nvPr/>
        </p:nvPicPr>
        <p:blipFill>
          <a:blip r:embed="rId5"/>
          <a:stretch>
            <a:fillRect/>
          </a:stretch>
        </p:blipFill>
        <p:spPr>
          <a:xfrm>
            <a:off x="2000248" y="3543300"/>
            <a:ext cx="4600575" cy="857250"/>
          </a:xfrm>
          <a:prstGeom prst="rect">
            <a:avLst/>
          </a:prstGeom>
        </p:spPr>
      </p:pic>
      <p:cxnSp>
        <p:nvCxnSpPr>
          <p:cNvPr id="19" name="Straight Arrow Connector 18"/>
          <p:cNvCxnSpPr/>
          <p:nvPr/>
        </p:nvCxnSpPr>
        <p:spPr>
          <a:xfrm>
            <a:off x="2819400" y="2190750"/>
            <a:ext cx="1905000" cy="5953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a:off x="2895600" y="3114675"/>
            <a:ext cx="2133600" cy="67627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05034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Layers</a:t>
            </a:r>
            <a:endParaRPr lang="en-US" dirty="0"/>
          </a:p>
        </p:txBody>
      </p:sp>
      <p:sp>
        <p:nvSpPr>
          <p:cNvPr id="3" name="Content Placeholder 2"/>
          <p:cNvSpPr>
            <a:spLocks noGrp="1"/>
          </p:cNvSpPr>
          <p:nvPr>
            <p:ph idx="1"/>
          </p:nvPr>
        </p:nvSpPr>
        <p:spPr>
          <a:xfrm>
            <a:off x="304800" y="971550"/>
            <a:ext cx="4724400" cy="3790950"/>
          </a:xfrm>
        </p:spPr>
        <p:txBody>
          <a:bodyPr/>
          <a:lstStyle/>
          <a:p>
            <a:r>
              <a:rPr lang="en-US" dirty="0" smtClean="0"/>
              <a:t>Up to 4 layers</a:t>
            </a:r>
          </a:p>
          <a:p>
            <a:pPr lvl="1"/>
            <a:r>
              <a:rPr lang="en-US" dirty="0" smtClean="0"/>
              <a:t>Derived from base materials</a:t>
            </a:r>
          </a:p>
          <a:p>
            <a:pPr lvl="1"/>
            <a:r>
              <a:rPr lang="en-US" dirty="0" smtClean="0"/>
              <a:t>Separate compositing chain per layer</a:t>
            </a:r>
          </a:p>
          <a:p>
            <a:pPr lvl="1"/>
            <a:r>
              <a:rPr lang="en-US" dirty="0" smtClean="0"/>
              <a:t>Driven by vertex colors</a:t>
            </a:r>
          </a:p>
        </p:txBody>
      </p:sp>
      <p:pic>
        <p:nvPicPr>
          <p:cNvPr id="5" name="Picture 4"/>
          <p:cNvPicPr>
            <a:picLocks noChangeAspect="1"/>
          </p:cNvPicPr>
          <p:nvPr/>
        </p:nvPicPr>
        <p:blipFill>
          <a:blip r:embed="rId3" cstate="print"/>
          <a:stretch>
            <a:fillRect/>
          </a:stretch>
        </p:blipFill>
        <p:spPr>
          <a:xfrm>
            <a:off x="5257800" y="941614"/>
            <a:ext cx="3393621" cy="3393621"/>
          </a:xfrm>
          <a:prstGeom prst="rect">
            <a:avLst/>
          </a:prstGeom>
        </p:spPr>
      </p:pic>
    </p:spTree>
    <p:extLst>
      <p:ext uri="{BB962C8B-B14F-4D97-AF65-F5344CB8AC3E}">
        <p14:creationId xmlns:p14="http://schemas.microsoft.com/office/powerpoint/2010/main" val="178689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Layers</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9200" y="656783"/>
            <a:ext cx="6333469" cy="3896168"/>
          </a:xfrm>
        </p:spPr>
      </p:pic>
    </p:spTree>
    <p:extLst>
      <p:ext uri="{BB962C8B-B14F-4D97-AF65-F5344CB8AC3E}">
        <p14:creationId xmlns:p14="http://schemas.microsoft.com/office/powerpoint/2010/main" val="312272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Compositing of other BRDF types</a:t>
            </a:r>
          </a:p>
          <a:p>
            <a:r>
              <a:rPr lang="en-US" dirty="0" smtClean="0"/>
              <a:t>Cheaper compositing of multiple BRDFs</a:t>
            </a:r>
          </a:p>
          <a:p>
            <a:r>
              <a:rPr lang="en-US" dirty="0" smtClean="0"/>
              <a:t>Improved Specular AA approximations</a:t>
            </a:r>
          </a:p>
          <a:p>
            <a:r>
              <a:rPr lang="en-US" dirty="0" smtClean="0"/>
              <a:t>Multiple specular lobes</a:t>
            </a:r>
          </a:p>
          <a:p>
            <a:r>
              <a:rPr lang="en-US" dirty="0" smtClean="0"/>
              <a:t>Better diffuse BRDFs</a:t>
            </a:r>
          </a:p>
        </p:txBody>
      </p:sp>
    </p:spTree>
    <p:extLst>
      <p:ext uri="{BB962C8B-B14F-4D97-AF65-F5344CB8AC3E}">
        <p14:creationId xmlns:p14="http://schemas.microsoft.com/office/powerpoint/2010/main" val="402350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Specular AA Sample App</a:t>
            </a:r>
            <a:endParaRPr lang="en-US" dirty="0"/>
          </a:p>
        </p:txBody>
      </p:sp>
      <p:sp>
        <p:nvSpPr>
          <p:cNvPr id="3" name="Content Placeholder 2"/>
          <p:cNvSpPr>
            <a:spLocks noGrp="1"/>
          </p:cNvSpPr>
          <p:nvPr>
            <p:ph idx="1"/>
          </p:nvPr>
        </p:nvSpPr>
        <p:spPr/>
        <p:txBody>
          <a:bodyPr/>
          <a:lstStyle/>
          <a:p>
            <a:r>
              <a:rPr lang="en-US" dirty="0">
                <a:hlinkClick r:id="rId2" tooltip="https://mjp.codeplex.com/releases/view/109905"/>
              </a:rPr>
              <a:t>https://mjp.codeplex.com/releases/view/109905</a:t>
            </a:r>
            <a:endParaRPr lang="en-US" dirty="0"/>
          </a:p>
          <a:p>
            <a:endParaRPr lang="en-US" dirty="0"/>
          </a:p>
        </p:txBody>
      </p:sp>
    </p:spTree>
    <p:extLst>
      <p:ext uri="{BB962C8B-B14F-4D97-AF65-F5344CB8AC3E}">
        <p14:creationId xmlns:p14="http://schemas.microsoft.com/office/powerpoint/2010/main" val="250686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JP\Desktop\slide_bg_creditpage.jpg"/>
          <p:cNvPicPr>
            <a:picLocks noChangeAspect="1" noChangeArrowheads="1"/>
          </p:cNvPicPr>
          <p:nvPr/>
        </p:nvPicPr>
        <p:blipFill>
          <a:blip r:embed="rId2" cstate="print"/>
          <a:srcRect/>
          <a:stretch>
            <a:fillRect/>
          </a:stretch>
        </p:blipFill>
        <p:spPr bwMode="auto">
          <a:xfrm>
            <a:off x="0" y="0"/>
            <a:ext cx="9141244" cy="51435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Ambient Skin (Diffuse only)</a:t>
            </a:r>
            <a:endParaRPr lang="en-US" dirty="0">
              <a:latin typeface="+mn-lt"/>
            </a:endParaRPr>
          </a:p>
        </p:txBody>
      </p:sp>
      <p:sp>
        <p:nvSpPr>
          <p:cNvPr id="5" name="Text Placeholder 4"/>
          <p:cNvSpPr>
            <a:spLocks noGrp="1"/>
          </p:cNvSpPr>
          <p:nvPr>
            <p:ph type="body" sz="half" idx="2"/>
          </p:nvPr>
        </p:nvSpPr>
        <p:spPr/>
        <p:txBody>
          <a:bodyPr/>
          <a:lstStyle/>
          <a:p>
            <a:r>
              <a:rPr lang="en-US" dirty="0" smtClean="0"/>
              <a:t>Left is using normal SH lighting convolved with cosine kernel</a:t>
            </a:r>
          </a:p>
          <a:p>
            <a:r>
              <a:rPr lang="en-US" dirty="0" smtClean="0"/>
              <a:t>Right is using SH lighting convolved with the scattering kernel</a:t>
            </a:r>
            <a:endParaRPr lang="en-US" dirty="0"/>
          </a:p>
        </p:txBody>
      </p:sp>
      <p:pic>
        <p:nvPicPr>
          <p:cNvPr id="8" name="Picture Placeholder 7"/>
          <p:cNvPicPr>
            <a:picLocks noGrp="1" noChangeAspect="1"/>
          </p:cNvPicPr>
          <p:nvPr>
            <p:ph type="pic" idx="1"/>
          </p:nvPr>
        </p:nvPicPr>
        <p:blipFill>
          <a:blip r:embed="rId3" cstate="print">
            <a:extLst>
              <a:ext uri="{28A0092B-C50C-407E-A947-70E740481C1C}">
                <a14:useLocalDpi xmlns:a14="http://schemas.microsoft.com/office/drawing/2010/main" val="0"/>
              </a:ext>
            </a:extLst>
          </a:blip>
          <a:srcRect l="769" r="769"/>
          <a:stretch>
            <a:fillRect/>
          </a:stretch>
        </p:blipFill>
        <p:spPr/>
      </p:pic>
    </p:spTree>
    <p:extLst>
      <p:ext uri="{BB962C8B-B14F-4D97-AF65-F5344CB8AC3E}">
        <p14:creationId xmlns:p14="http://schemas.microsoft.com/office/powerpoint/2010/main" val="14602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92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2888</Words>
  <Application>Microsoft Office PowerPoint</Application>
  <PresentationFormat>On-screen Show (16:9)</PresentationFormat>
  <Paragraphs>196</Paragraphs>
  <Slides>74</Slides>
  <Notes>34</Notes>
  <HiddenSlides>0</HiddenSlides>
  <MMClips>0</MMClips>
  <ScaleCrop>false</ScaleCrop>
  <HeadingPairs>
    <vt:vector size="4" baseType="variant">
      <vt:variant>
        <vt:lpstr>Theme</vt:lpstr>
      </vt:variant>
      <vt:variant>
        <vt:i4>2</vt:i4>
      </vt:variant>
      <vt:variant>
        <vt:lpstr>Slide Titles</vt:lpstr>
      </vt:variant>
      <vt:variant>
        <vt:i4>74</vt:i4>
      </vt:variant>
    </vt:vector>
  </HeadingPairs>
  <TitlesOfParts>
    <vt:vector size="76" baseType="lpstr">
      <vt:lpstr>Office Theme</vt:lpstr>
      <vt:lpstr>1_Office Theme</vt:lpstr>
      <vt:lpstr>PowerPoint Presentation</vt:lpstr>
      <vt:lpstr>PowerPoint Presentation</vt:lpstr>
      <vt:lpstr>About Our Project</vt:lpstr>
      <vt:lpstr>Core Shading Model</vt:lpstr>
      <vt:lpstr>Core Shading Model</vt:lpstr>
      <vt:lpstr>PowerPoint Presentation</vt:lpstr>
      <vt:lpstr>Skin</vt:lpstr>
      <vt:lpstr>Ambient Skin (Diffuse only)</vt:lpstr>
      <vt:lpstr>PowerPoint Presentation</vt:lpstr>
      <vt:lpstr>Cloth Shading</vt:lpstr>
      <vt:lpstr>Cloth Shading</vt:lpstr>
      <vt:lpstr>Specular Aliasing</vt:lpstr>
      <vt:lpstr>Specular Aliasing</vt:lpstr>
      <vt:lpstr>Specular Aliasing</vt:lpstr>
      <vt:lpstr>PowerPoint Presentation</vt:lpstr>
      <vt:lpstr>PowerPoint Presentation</vt:lpstr>
      <vt:lpstr>PowerPoint Presentation</vt:lpstr>
      <vt:lpstr>Scanning</vt:lpstr>
      <vt:lpstr>Scanning Calibration</vt:lpstr>
      <vt:lpstr>Material Authoring Pipeline</vt:lpstr>
      <vt:lpstr>PowerPoint Presentation</vt:lpstr>
      <vt:lpstr>Inheritance-based 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Material Compositing</vt:lpstr>
      <vt:lpstr>Material Compositing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Material Layers</vt:lpstr>
      <vt:lpstr>Material Layers</vt:lpstr>
      <vt:lpstr>Future Work</vt:lpstr>
      <vt:lpstr>Specular AA Sample App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2013-05-09T15:06:12Z</dcterms:created>
  <dcterms:modified xsi:type="dcterms:W3CDTF">2013-07-25T05:57:37Z</dcterms:modified>
</cp:coreProperties>
</file>